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19"/>
  </p:notesMasterIdLst>
  <p:handoutMasterIdLst>
    <p:handoutMasterId r:id="rId1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9" r:id="rId20"/>
    <p:sldId id="274" r:id="rId21"/>
    <p:sldId id="275" r:id="rId22"/>
    <p:sldId id="276" r:id="rId23"/>
    <p:sldId id="277" r:id="rId24"/>
    <p:sldId id="280" r:id="rId25"/>
    <p:sldId id="278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0" r:id="rId35"/>
    <p:sldId id="291" r:id="rId36"/>
    <p:sldId id="289" r:id="rId37"/>
    <p:sldId id="292" r:id="rId38"/>
    <p:sldId id="293" r:id="rId39"/>
    <p:sldId id="294" r:id="rId40"/>
    <p:sldId id="295" r:id="rId41"/>
    <p:sldId id="296" r:id="rId42"/>
    <p:sldId id="297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21" r:id="rId61"/>
    <p:sldId id="316" r:id="rId62"/>
    <p:sldId id="322" r:id="rId63"/>
    <p:sldId id="317" r:id="rId64"/>
    <p:sldId id="323" r:id="rId65"/>
    <p:sldId id="318" r:id="rId66"/>
    <p:sldId id="324" r:id="rId67"/>
    <p:sldId id="319" r:id="rId68"/>
    <p:sldId id="325" r:id="rId69"/>
    <p:sldId id="320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5" r:id="rId79"/>
    <p:sldId id="336" r:id="rId80"/>
    <p:sldId id="334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6" r:id="rId90"/>
    <p:sldId id="345" r:id="rId91"/>
    <p:sldId id="347" r:id="rId92"/>
    <p:sldId id="348" r:id="rId93"/>
    <p:sldId id="349" r:id="rId94"/>
    <p:sldId id="350" r:id="rId95"/>
    <p:sldId id="351" r:id="rId96"/>
    <p:sldId id="352" r:id="rId97"/>
    <p:sldId id="353" r:id="rId98"/>
    <p:sldId id="354" r:id="rId99"/>
    <p:sldId id="355" r:id="rId100"/>
    <p:sldId id="357" r:id="rId101"/>
    <p:sldId id="356" r:id="rId102"/>
    <p:sldId id="358" r:id="rId103"/>
    <p:sldId id="359" r:id="rId104"/>
    <p:sldId id="360" r:id="rId105"/>
    <p:sldId id="361" r:id="rId106"/>
    <p:sldId id="362" r:id="rId107"/>
    <p:sldId id="363" r:id="rId108"/>
    <p:sldId id="364" r:id="rId109"/>
    <p:sldId id="365" r:id="rId110"/>
    <p:sldId id="366" r:id="rId111"/>
    <p:sldId id="367" r:id="rId112"/>
    <p:sldId id="368" r:id="rId113"/>
    <p:sldId id="369" r:id="rId114"/>
    <p:sldId id="370" r:id="rId115"/>
    <p:sldId id="371" r:id="rId116"/>
    <p:sldId id="372" r:id="rId117"/>
    <p:sldId id="373" r:id="rId1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3445" autoAdjust="0"/>
  </p:normalViewPr>
  <p:slideViewPr>
    <p:cSldViewPr showGuides="1">
      <p:cViewPr>
        <p:scale>
          <a:sx n="66" d="100"/>
          <a:sy n="66" d="100"/>
        </p:scale>
        <p:origin x="-1284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066A6E-64F3-4C4B-AA37-E9F381EFC1FD}" type="datetimeFigureOut">
              <a:rPr lang="pt-BR" smtClean="0"/>
              <a:t>24/8/2011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0E485-ADAE-4C74-93CF-6DFAD5E5EE3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504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DD974-A0C8-4A82-855D-FEC9D9B6183B}" type="datetimeFigureOut">
              <a:rPr lang="pt-BR" smtClean="0"/>
              <a:t>24/8/2011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DCCBA-CDBB-4836-831B-088E400DD6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720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CCBA-CDBB-4836-831B-088E400DD64D}" type="slidenum">
              <a:rPr lang="pt-BR" smtClean="0"/>
              <a:t>80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1664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C76A25-2997-481F-9216-AE44FB05CF2E}" type="datetimeFigureOut">
              <a:rPr lang="pt-BR" smtClean="0"/>
              <a:t>24/8/2011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1805BD-7831-4A9C-A539-519A48D6F1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t>24/8/2011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t>24/8/2011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t>24/8/2011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t>24/8/2011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t>24/8/2011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t>24/8/2011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t>24/8/2011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t>24/8/2011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t>24/8/2011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C76A25-2997-481F-9216-AE44FB05CF2E}" type="datetimeFigureOut">
              <a:rPr lang="pt-BR" smtClean="0"/>
              <a:t>24/8/2011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1805BD-7831-4A9C-A539-519A48D6F121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5C76A25-2997-481F-9216-AE44FB05CF2E}" type="datetimeFigureOut">
              <a:rPr lang="pt-BR" smtClean="0"/>
              <a:t>24/8/2011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31805BD-7831-4A9C-A539-519A48D6F12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wmf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3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6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7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6.wm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8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3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35.w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36.w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37.w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38.wmf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39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40.w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1.wmf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3.wmf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6.wmf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9.wmf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pt-BR" dirty="0" smtClean="0"/>
              <a:t>ECONOMIA DA ENGENHARIA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DA PRODUÇÃO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215596" y="249060"/>
            <a:ext cx="8712808" cy="1440000"/>
            <a:chOff x="251520" y="249060"/>
            <a:chExt cx="8712808" cy="1440000"/>
          </a:xfrm>
        </p:grpSpPr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520" y="249060"/>
              <a:ext cx="1440000" cy="1440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627587"/>
              <a:ext cx="1440000" cy="562106"/>
            </a:xfrm>
            <a:prstGeom prst="rect">
              <a:avLst/>
            </a:prstGeom>
          </p:spPr>
        </p:pic>
        <p:sp>
          <p:nvSpPr>
            <p:cNvPr id="6" name="CaixaDeTexto 5"/>
            <p:cNvSpPr txBox="1"/>
            <p:nvPr/>
          </p:nvSpPr>
          <p:spPr>
            <a:xfrm>
              <a:off x="1835616" y="615117"/>
              <a:ext cx="554461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 smtClean="0">
                  <a:solidFill>
                    <a:schemeClr val="tx2">
                      <a:lumMod val="75000"/>
                    </a:schemeClr>
                  </a:solidFill>
                </a:rPr>
                <a:t>Universidade Federal do Espírito Santo</a:t>
              </a:r>
            </a:p>
            <a:p>
              <a:pPr algn="ctr"/>
              <a:r>
                <a:rPr lang="pt-BR" sz="2000" b="1" dirty="0" smtClean="0">
                  <a:solidFill>
                    <a:schemeClr val="tx2">
                      <a:lumMod val="75000"/>
                    </a:schemeClr>
                  </a:solidFill>
                </a:rPr>
                <a:t>Centro de Ciências Agrárias</a:t>
              </a:r>
            </a:p>
          </p:txBody>
        </p:sp>
      </p:grpSp>
      <p:sp>
        <p:nvSpPr>
          <p:cNvPr id="7" name="CaixaDeTexto 6"/>
          <p:cNvSpPr txBox="1"/>
          <p:nvPr/>
        </p:nvSpPr>
        <p:spPr>
          <a:xfrm>
            <a:off x="0" y="602128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 D. </a:t>
            </a:r>
            <a:r>
              <a:rPr lang="pt-BR" sz="24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Sc. </a:t>
            </a: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Wendel Sandro de Paula Andrade</a:t>
            </a:r>
          </a:p>
        </p:txBody>
      </p:sp>
    </p:spTree>
    <p:extLst>
      <p:ext uri="{BB962C8B-B14F-4D97-AF65-F5344CB8AC3E}">
        <p14:creationId xmlns:p14="http://schemas.microsoft.com/office/powerpoint/2010/main" val="134200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 Produtividade dos fatores</a:t>
            </a:r>
          </a:p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1.1.1. Produto físico médio - </a:t>
            </a:r>
            <a:r>
              <a:rPr lang="pt-BR" b="1" dirty="0" err="1" smtClean="0"/>
              <a:t>PFMe</a:t>
            </a:r>
            <a:endParaRPr lang="pt-BR" b="1" dirty="0" smtClean="0"/>
          </a:p>
          <a:p>
            <a:pPr marL="355600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smtClean="0"/>
              <a:t>Quantidade do bem produzida pela quantidade de insumo variável empregada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838996"/>
              </p:ext>
            </p:extLst>
          </p:nvPr>
        </p:nvGraphicFramePr>
        <p:xfrm>
          <a:off x="2484912" y="3789040"/>
          <a:ext cx="4174176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1" name="Equação" r:id="rId3" imgW="1384200" imgH="431640" progId="Equation.3">
                  <p:embed/>
                </p:oleObj>
              </mc:Choice>
              <mc:Fallback>
                <p:oleObj name="Equação" r:id="rId3" imgW="1384200" imgH="431640" progId="Equation.3">
                  <p:embed/>
                  <p:pic>
                    <p:nvPicPr>
                      <p:cNvPr id="0" name="Objeto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912" y="3789040"/>
                        <a:ext cx="4174176" cy="12961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7532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/>
              <a:t>Uma pergunta: por que uma empresa que sofre prejuízos não abandona totalmente o </a:t>
            </a:r>
            <a:r>
              <a:rPr lang="pt-BR" dirty="0" smtClean="0"/>
              <a:t>setor?</a:t>
            </a:r>
          </a:p>
          <a:p>
            <a:r>
              <a:rPr lang="pt-BR" dirty="0" smtClean="0"/>
              <a:t>A </a:t>
            </a:r>
            <a:r>
              <a:rPr lang="pt-BR" dirty="0"/>
              <a:t>empresa pode operar com prejuízos no curto prazo, pois espera ter lucros no futuro, quando o preço de seu produto aumentar ou então quando seus custos de produção caírem.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04699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52" end="3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 smtClean="0"/>
              <a:t>No nível de produção q*, que maximiza lucros, o preço, P, é inferior ao custo médio, de tal forma que o segmento AB mede o prejuízo médio </a:t>
            </a:r>
            <a:r>
              <a:rPr lang="pt-BR" dirty="0"/>
              <a:t>associado a esse nível de </a:t>
            </a:r>
            <a:r>
              <a:rPr lang="pt-BR" dirty="0" smtClean="0"/>
              <a:t>produção.</a:t>
            </a:r>
          </a:p>
          <a:p>
            <a:r>
              <a:rPr lang="pt-BR" dirty="0" smtClean="0"/>
              <a:t>Da </a:t>
            </a:r>
            <a:r>
              <a:rPr lang="pt-BR" dirty="0"/>
              <a:t>mesma forma, o retângulo ABCD agora mede o prejuízo total da empresa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53617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/>
              <a:t>De fato, a empresa tem duas escolhas no curto prazo: ela pode produzir somente algumas unidades de produto ou pode interromper totalmente sua produção por um certo </a:t>
            </a:r>
            <a:r>
              <a:rPr lang="pt-BR" dirty="0" smtClean="0"/>
              <a:t>tempo.</a:t>
            </a:r>
          </a:p>
          <a:p>
            <a:r>
              <a:rPr lang="pt-BR" dirty="0" smtClean="0"/>
              <a:t>Ela </a:t>
            </a:r>
            <a:r>
              <a:rPr lang="pt-BR" dirty="0"/>
              <a:t>deve comparar a lucratividade das duas alternativas, escolhendo a mais lucrativa (ou a que apresentar menores prejuízos).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79825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/>
              <a:t>Outra pergunta: uma firma deve produzir e sofrer uma </a:t>
            </a:r>
            <a:r>
              <a:rPr lang="pt-BR" dirty="0" smtClean="0"/>
              <a:t>perda?</a:t>
            </a:r>
          </a:p>
          <a:p>
            <a:r>
              <a:rPr lang="pt-BR" dirty="0" smtClean="0"/>
              <a:t>A resposta </a:t>
            </a:r>
            <a:r>
              <a:rPr lang="pt-BR" dirty="0"/>
              <a:t>é sim, se a firma perdesse ainda mais ao parar de produzir e fechar sua </a:t>
            </a:r>
            <a:r>
              <a:rPr lang="pt-BR" dirty="0" smtClean="0"/>
              <a:t>operação. Lembre-se </a:t>
            </a:r>
            <a:r>
              <a:rPr lang="pt-BR" dirty="0"/>
              <a:t>de que, no curto prazo, uma firma deve continuar a pagar seu custo fixo total (CFT), independentemente de qual nível de produto ela produz – mesmo que não produza.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65058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/>
              <a:t>Se a firma fechar, ela terá, portanto, uma perda igual ao seu CFT, já que não obterá nenhuma </a:t>
            </a:r>
            <a:r>
              <a:rPr lang="pt-BR" dirty="0" smtClean="0"/>
              <a:t>receita.</a:t>
            </a:r>
          </a:p>
          <a:p>
            <a:r>
              <a:rPr lang="pt-BR" dirty="0" smtClean="0"/>
              <a:t>Mas </a:t>
            </a:r>
            <a:r>
              <a:rPr lang="pt-BR" dirty="0"/>
              <a:t>se produzindo alguma mercadoria a firma puder reduzir sua perda para alguma coisa menor que o CFT, ela deve ficar aberta e continuar produzindo.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47696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/>
              <a:t>Suponhamos, então, que o preço seja menor do que o custo médio total, tal como ocorre na </a:t>
            </a:r>
            <a:r>
              <a:rPr lang="pt-BR" dirty="0" smtClean="0"/>
              <a:t>figura apresentada. </a:t>
            </a:r>
            <a:r>
              <a:rPr lang="pt-BR" dirty="0"/>
              <a:t>Se continuar a produzir, a empresa minimizará suas perdas no nível de produção q</a:t>
            </a:r>
            <a:r>
              <a:rPr lang="pt-BR" dirty="0" smtClean="0"/>
              <a:t>*.</a:t>
            </a:r>
          </a:p>
          <a:p>
            <a:r>
              <a:rPr lang="pt-BR" dirty="0" smtClean="0"/>
              <a:t>Notemos </a:t>
            </a:r>
            <a:r>
              <a:rPr lang="pt-BR" dirty="0"/>
              <a:t>que </a:t>
            </a:r>
            <a:r>
              <a:rPr lang="pt-BR" dirty="0" smtClean="0"/>
              <a:t>em </a:t>
            </a:r>
            <a:r>
              <a:rPr lang="pt-BR" dirty="0"/>
              <a:t>face da presença de custos fixos, o custo variável médio é menor do que o custo total médio.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38836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  <p:pic>
        <p:nvPicPr>
          <p:cNvPr id="64516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3" r="5003" b="17220"/>
          <a:stretch/>
        </p:blipFill>
        <p:spPr bwMode="auto">
          <a:xfrm>
            <a:off x="1371600" y="2420888"/>
            <a:ext cx="6400800" cy="410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906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/>
              <a:t>Assim, uma empresa competitiva deve fechar se o preço de mercado é menor do que o custo total médio, </a:t>
            </a:r>
            <a:r>
              <a:rPr lang="pt-BR" dirty="0" err="1"/>
              <a:t>CTMe</a:t>
            </a:r>
            <a:r>
              <a:rPr lang="pt-BR" dirty="0"/>
              <a:t>, caso não possua custos irreversíveis que amortize e trate como </a:t>
            </a:r>
            <a:r>
              <a:rPr lang="pt-BR" dirty="0" smtClean="0"/>
              <a:t>fixos.</a:t>
            </a:r>
          </a:p>
          <a:p>
            <a:r>
              <a:rPr lang="pt-BR" dirty="0" smtClean="0"/>
              <a:t>Os </a:t>
            </a:r>
            <a:r>
              <a:rPr lang="pt-BR" dirty="0"/>
              <a:t>custos irreversíveis são os gastos feitos e que não podem ser facilmente recuperados. Um exemplo seria uma benfeitoria ou uma máquina específica para certa atividade</a:t>
            </a:r>
            <a:r>
              <a:rPr lang="pt-BR" dirty="0" smtClean="0"/>
              <a:t>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19127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/>
              <a:t>Se considerarmos que todos os custos fixos são também irreversíveis, ela deve produzir no curto prazo, desde que o preço seja maior do que o custo variável </a:t>
            </a:r>
            <a:r>
              <a:rPr lang="pt-BR" dirty="0" smtClean="0"/>
              <a:t>médio.</a:t>
            </a:r>
          </a:p>
          <a:p>
            <a:r>
              <a:rPr lang="pt-BR" dirty="0" smtClean="0"/>
              <a:t>Quando </a:t>
            </a:r>
            <a:r>
              <a:rPr lang="pt-BR" dirty="0"/>
              <a:t>não há custos irreversíveis, o custo total médio da empresa é igual a seu custo médio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25437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/>
              <a:t>Nesse caso, a empresa deve fechar quando o preço de venda de seu produto é menor do que o custo total médio no nível de produção que maximiza seu </a:t>
            </a:r>
            <a:r>
              <a:rPr lang="pt-BR" dirty="0" smtClean="0"/>
              <a:t>lucro.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340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 Produtividade dos fatores</a:t>
            </a:r>
          </a:p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1.1.1. Produto físico médio - </a:t>
            </a:r>
            <a:r>
              <a:rPr lang="pt-BR" b="1" dirty="0" err="1" smtClean="0"/>
              <a:t>PFMe</a:t>
            </a:r>
            <a:endParaRPr lang="pt-BR" b="1" dirty="0" smtClean="0"/>
          </a:p>
          <a:p>
            <a:pPr marL="355600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smtClean="0"/>
              <a:t>Exemplo</a:t>
            </a:r>
          </a:p>
          <a:p>
            <a:pPr marL="593725" indent="-457200">
              <a:lnSpc>
                <a:spcPct val="150000"/>
              </a:lnSpc>
              <a:tabLst>
                <a:tab pos="355600" algn="l"/>
              </a:tabLst>
            </a:pPr>
            <a:endParaRPr lang="pt-BR" sz="1600" dirty="0"/>
          </a:p>
          <a:p>
            <a:pPr marL="136525" indent="0">
              <a:lnSpc>
                <a:spcPct val="150000"/>
              </a:lnSpc>
              <a:buNone/>
              <a:tabLst>
                <a:tab pos="355600" algn="l"/>
              </a:tabLst>
            </a:pPr>
            <a:r>
              <a:rPr lang="pt-BR" dirty="0" smtClean="0"/>
              <a:t>Se X representa o número de unidades do insumo variável, então</a:t>
            </a:r>
          </a:p>
          <a:p>
            <a:pPr marL="136525" indent="0">
              <a:buNone/>
              <a:tabLst>
                <a:tab pos="355600" algn="l"/>
              </a:tabLst>
            </a:pPr>
            <a:endParaRPr lang="pt-BR" dirty="0" smtClean="0"/>
          </a:p>
          <a:p>
            <a:pPr marL="136525" indent="0">
              <a:buNone/>
              <a:tabLst>
                <a:tab pos="355600" algn="l"/>
              </a:tabLst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  <p:graphicFrame>
        <p:nvGraphicFramePr>
          <p:cNvPr id="9" name="Obje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58365"/>
              </p:ext>
            </p:extLst>
          </p:nvPr>
        </p:nvGraphicFramePr>
        <p:xfrm>
          <a:off x="2548458" y="2887662"/>
          <a:ext cx="4039766" cy="685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72" name="Equação" r:id="rId3" imgW="1117600" imgH="190500" progId="Equation.3">
                  <p:embed/>
                </p:oleObj>
              </mc:Choice>
              <mc:Fallback>
                <p:oleObj name="Equação" r:id="rId3" imgW="1117600" imgH="190500" progId="Equation.3">
                  <p:embed/>
                  <p:pic>
                    <p:nvPicPr>
                      <p:cNvPr id="0" name="Objeto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8458" y="2887662"/>
                        <a:ext cx="4039766" cy="6853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747" name="Imagem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00" y="4797152"/>
            <a:ext cx="8380800" cy="10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5435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/>
              <a:t>Suponhamos, em vez disso, que a empresa tenha um custo irreversível significativo que ela esteja tratando como um custo fixo corrente e </a:t>
            </a:r>
            <a:r>
              <a:rPr lang="pt-BR" dirty="0" smtClean="0"/>
              <a:t>amortizando.</a:t>
            </a:r>
          </a:p>
          <a:p>
            <a:r>
              <a:rPr lang="pt-BR" dirty="0" smtClean="0"/>
              <a:t>Nesse </a:t>
            </a:r>
            <a:r>
              <a:rPr lang="pt-BR" dirty="0"/>
              <a:t>caso, o retângulo CBEF </a:t>
            </a:r>
            <a:r>
              <a:rPr lang="pt-BR" dirty="0" smtClean="0"/>
              <a:t>representa </a:t>
            </a:r>
            <a:r>
              <a:rPr lang="pt-BR" dirty="0"/>
              <a:t>um componente do custo total que não pode ser evitado mesmo que a empresa venha a fechar (notemos que, nesse caso, o investimento de capital não terá valor algum).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38647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  <p:pic>
        <p:nvPicPr>
          <p:cNvPr id="64516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3" r="5003" b="17220"/>
          <a:stretch/>
        </p:blipFill>
        <p:spPr bwMode="auto">
          <a:xfrm>
            <a:off x="1371600" y="2420888"/>
            <a:ext cx="6400800" cy="410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565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/>
              <a:t>Nessas condições, o custo variável médio da empresa é agora a medida apropriada do custo econômico de produção médio. Portanto, a empresa deve permanecer no negócio enquanto o preço de seu produto for maior do que o custo variável médio no nível de produção que maximiza seu lucro.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84432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/>
              <a:t>Para entender mais claramente a decisão de fechar, vamos pensar nos custos variáveis totais (CVT) da </a:t>
            </a:r>
            <a:r>
              <a:rPr lang="pt-BR" dirty="0" smtClean="0"/>
              <a:t>firma.</a:t>
            </a:r>
          </a:p>
          <a:p>
            <a:r>
              <a:rPr lang="pt-BR" dirty="0" smtClean="0"/>
              <a:t>Os </a:t>
            </a:r>
            <a:r>
              <a:rPr lang="pt-BR" dirty="0"/>
              <a:t>gerentes das firmas geralmente chamam o CVT de custo operacional efetivo da firma, já que esta paga esses custos variáveis quando continua a operar.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68793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/>
              <a:t>Se uma firma, ao ficar aberta, consegue obter receita mais que suficiente para cobrir seus custos operacionais efetivos, ela está fazendo um lucro operacional (RT &gt; CVT</a:t>
            </a:r>
            <a:r>
              <a:rPr lang="pt-BR" dirty="0" smtClean="0"/>
              <a:t>).</a:t>
            </a:r>
          </a:p>
          <a:p>
            <a:r>
              <a:rPr lang="pt-BR" dirty="0" smtClean="0"/>
              <a:t>Ela </a:t>
            </a:r>
            <a:r>
              <a:rPr lang="pt-BR" dirty="0"/>
              <a:t>não deve fechar, pois seu lucro operacional pode ser utilizado para ajudar a pagar seus custos fixos.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95066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/>
              <a:t>Se a firma, porém, não pode nem mesmo cobrir seu custo operacional ao ficar aberta, isto é, se ela sofre uma perda operacional (RT &lt; CVT), ela deve, definitivamente, </a:t>
            </a:r>
            <a:r>
              <a:rPr lang="pt-BR" dirty="0" smtClean="0"/>
              <a:t>fechar.</a:t>
            </a:r>
          </a:p>
          <a:p>
            <a:r>
              <a:rPr lang="pt-BR" dirty="0" smtClean="0"/>
              <a:t>Continuar </a:t>
            </a:r>
            <a:r>
              <a:rPr lang="pt-BR" dirty="0"/>
              <a:t>a operar apenas adiciona mais perda à firma, aumentando acima dos custos fixos a perda total.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1670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/>
              <a:t>Isso sugere a seguinte diretriz – chamada regra do fechamento – para uma firma com perda</a:t>
            </a:r>
            <a:r>
              <a:rPr lang="pt-BR" dirty="0" smtClean="0"/>
              <a:t>:</a:t>
            </a:r>
          </a:p>
          <a:p>
            <a:endParaRPr lang="pt-BR" dirty="0"/>
          </a:p>
          <a:p>
            <a:pPr marL="109728" indent="0">
              <a:buNone/>
            </a:pPr>
            <a:r>
              <a:rPr lang="pt-BR" dirty="0"/>
              <a:t>Regra de Fechamento: no curto prazo, a firma deve continuar a produzir se a RT exceder o total dos custos variáveis; caso contrário, deve fechar.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2384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/>
              <a:t>Assim, considerando Q* o nível de produção no qual </a:t>
            </a:r>
            <a:r>
              <a:rPr lang="pt-BR" dirty="0" err="1"/>
              <a:t>RMg</a:t>
            </a:r>
            <a:r>
              <a:rPr lang="pt-BR" dirty="0"/>
              <a:t> = </a:t>
            </a:r>
            <a:r>
              <a:rPr lang="pt-BR" dirty="0" err="1"/>
              <a:t>CMg</a:t>
            </a:r>
            <a:r>
              <a:rPr lang="pt-BR" dirty="0"/>
              <a:t>, no curto prazo:</a:t>
            </a:r>
          </a:p>
          <a:p>
            <a:pPr lvl="1"/>
            <a:r>
              <a:rPr lang="pt-BR" sz="2700" dirty="0"/>
              <a:t>Se RT &gt; CVT em Q*, a firma deve continuar </a:t>
            </a:r>
            <a:r>
              <a:rPr lang="pt-BR" sz="2700" dirty="0" smtClean="0"/>
              <a:t>produzindo;</a:t>
            </a:r>
            <a:endParaRPr lang="pt-BR" sz="2700" dirty="0"/>
          </a:p>
          <a:p>
            <a:pPr lvl="1"/>
            <a:r>
              <a:rPr lang="pt-BR" sz="2700" dirty="0"/>
              <a:t>Se RT &lt; CVT em Q*, a firma deve </a:t>
            </a:r>
            <a:r>
              <a:rPr lang="pt-BR" sz="2700" dirty="0" smtClean="0"/>
              <a:t>fechar</a:t>
            </a:r>
            <a:r>
              <a:rPr lang="pt-BR" sz="2700" dirty="0"/>
              <a:t>;</a:t>
            </a:r>
          </a:p>
          <a:p>
            <a:pPr lvl="1"/>
            <a:r>
              <a:rPr lang="pt-BR" sz="2700" dirty="0"/>
              <a:t>Se RT = CVT em Q*, a firma deve ser indiferente entre fechar e continuar produzindo.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44444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 Produtividade dos fatores</a:t>
            </a:r>
          </a:p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1.1.1. Produto físico médio - </a:t>
            </a:r>
            <a:r>
              <a:rPr lang="pt-BR" b="1" dirty="0" err="1" smtClean="0"/>
              <a:t>PFMe</a:t>
            </a:r>
            <a:endParaRPr lang="pt-BR" b="1" dirty="0" smtClean="0"/>
          </a:p>
          <a:p>
            <a:pPr marL="355600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smtClean="0"/>
              <a:t>Exemplo</a:t>
            </a:r>
            <a:endParaRPr lang="pt-BR" dirty="0"/>
          </a:p>
          <a:p>
            <a:pPr marL="593725" indent="-457200">
              <a:lnSpc>
                <a:spcPct val="150000"/>
              </a:lnSpc>
              <a:tabLst>
                <a:tab pos="355600" algn="l"/>
              </a:tabLst>
            </a:pPr>
            <a:endParaRPr lang="pt-BR" sz="2000" dirty="0"/>
          </a:p>
          <a:p>
            <a:pPr marL="136525" indent="0">
              <a:lnSpc>
                <a:spcPct val="150000"/>
              </a:lnSpc>
              <a:buNone/>
              <a:tabLst>
                <a:tab pos="355600" algn="l"/>
              </a:tabLst>
            </a:pPr>
            <a:r>
              <a:rPr lang="pt-BR" dirty="0" smtClean="0"/>
              <a:t>Se X representa o número de unidades do insumo fixo, sendo este igual a 2, então</a:t>
            </a:r>
          </a:p>
          <a:p>
            <a:pPr marL="136525" indent="0">
              <a:buNone/>
              <a:tabLst>
                <a:tab pos="355600" algn="l"/>
              </a:tabLst>
            </a:pPr>
            <a:endParaRPr lang="pt-BR" dirty="0" smtClean="0"/>
          </a:p>
          <a:p>
            <a:pPr marL="136525" indent="0">
              <a:buNone/>
              <a:tabLst>
                <a:tab pos="355600" algn="l"/>
              </a:tabLst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  <p:graphicFrame>
        <p:nvGraphicFramePr>
          <p:cNvPr id="9" name="Obje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1750192"/>
              </p:ext>
            </p:extLst>
          </p:nvPr>
        </p:nvGraphicFramePr>
        <p:xfrm>
          <a:off x="2411760" y="2924944"/>
          <a:ext cx="4244456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15" name="Equação" r:id="rId3" imgW="1117600" imgH="190500" progId="Equation.3">
                  <p:embed/>
                </p:oleObj>
              </mc:Choice>
              <mc:Fallback>
                <p:oleObj name="Equação" r:id="rId3" imgW="1117600" imgH="190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2924944"/>
                        <a:ext cx="4244456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214128"/>
              </p:ext>
            </p:extLst>
          </p:nvPr>
        </p:nvGraphicFramePr>
        <p:xfrm>
          <a:off x="1907704" y="4941168"/>
          <a:ext cx="5255157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16" name="Equação" r:id="rId5" imgW="1688760" imgH="419040" progId="Equation.3">
                  <p:embed/>
                </p:oleObj>
              </mc:Choice>
              <mc:Fallback>
                <p:oleObj name="Equação" r:id="rId5" imgW="1688760" imgH="41904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941168"/>
                        <a:ext cx="5255157" cy="129614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49209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 Produtividade dos fatores</a:t>
            </a:r>
          </a:p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1.1.2. Produto físico marginal – </a:t>
            </a:r>
            <a:r>
              <a:rPr lang="pt-BR" b="1" dirty="0" err="1" smtClean="0"/>
              <a:t>PFMg</a:t>
            </a:r>
            <a:endParaRPr lang="pt-BR" b="1" dirty="0" smtClean="0"/>
          </a:p>
          <a:p>
            <a:pPr marL="355600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smtClean="0"/>
              <a:t>Variação exata na quantidade produzida, associada ao uso de uma ou mais unidades adicionais de insumo fixo</a:t>
            </a:r>
          </a:p>
          <a:p>
            <a:pPr marL="355600" indent="-219075">
              <a:tabLst>
                <a:tab pos="355600" algn="l"/>
              </a:tabLst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  <p:graphicFrame>
        <p:nvGraphicFramePr>
          <p:cNvPr id="10" name="Obje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4713746"/>
              </p:ext>
            </p:extLst>
          </p:nvPr>
        </p:nvGraphicFramePr>
        <p:xfrm>
          <a:off x="1671780" y="4365104"/>
          <a:ext cx="5800440" cy="1418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10" name="Equação" r:id="rId3" imgW="1752600" imgH="431800" progId="Equation.3">
                  <p:embed/>
                </p:oleObj>
              </mc:Choice>
              <mc:Fallback>
                <p:oleObj name="Equação" r:id="rId3" imgW="1752600" imgH="431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780" y="4365104"/>
                        <a:ext cx="5800440" cy="141858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526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6525" indent="0">
              <a:lnSpc>
                <a:spcPct val="150000"/>
              </a:lnSpc>
              <a:buNone/>
              <a:tabLst>
                <a:tab pos="355600" algn="l"/>
              </a:tabLst>
            </a:pPr>
            <a:r>
              <a:rPr lang="pt-BR" b="1" dirty="0" smtClean="0"/>
              <a:t>1.1. Produtividade dos fatores</a:t>
            </a:r>
          </a:p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1.1.2. Produto físico marginal – </a:t>
            </a:r>
            <a:r>
              <a:rPr lang="pt-BR" b="1" dirty="0" err="1" smtClean="0"/>
              <a:t>PFMg</a:t>
            </a:r>
            <a:endParaRPr lang="pt-BR" b="1" dirty="0" smtClean="0"/>
          </a:p>
          <a:p>
            <a:pPr marL="355600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smtClean="0"/>
              <a:t>Exemplo</a:t>
            </a:r>
          </a:p>
          <a:p>
            <a:pPr marL="136525" indent="0">
              <a:lnSpc>
                <a:spcPct val="150000"/>
              </a:lnSpc>
              <a:buNone/>
              <a:tabLst>
                <a:tab pos="355600" algn="l"/>
              </a:tabLst>
            </a:pPr>
            <a:endParaRPr lang="pt-BR" dirty="0" smtClean="0"/>
          </a:p>
          <a:p>
            <a:pPr marL="136525" indent="0">
              <a:lnSpc>
                <a:spcPct val="150000"/>
              </a:lnSpc>
              <a:buNone/>
              <a:tabLst>
                <a:tab pos="355600" algn="l"/>
              </a:tabLst>
            </a:pPr>
            <a:r>
              <a:rPr lang="pt-BR" dirty="0" smtClean="0"/>
              <a:t>O </a:t>
            </a:r>
            <a:r>
              <a:rPr lang="pt-BR" dirty="0" err="1" smtClean="0"/>
              <a:t>PFMg</a:t>
            </a:r>
            <a:r>
              <a:rPr lang="pt-BR" dirty="0" smtClean="0"/>
              <a:t> pode ser calculado a partir da primeira derivada da equação acima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  <p:graphicFrame>
        <p:nvGraphicFramePr>
          <p:cNvPr id="12" name="Objeto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0792500"/>
              </p:ext>
            </p:extLst>
          </p:nvPr>
        </p:nvGraphicFramePr>
        <p:xfrm>
          <a:off x="2973600" y="3284984"/>
          <a:ext cx="3196800" cy="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47" name="Equação" r:id="rId3" imgW="1143000" imgH="190500" progId="Equation.3">
                  <p:embed/>
                </p:oleObj>
              </mc:Choice>
              <mc:Fallback>
                <p:oleObj name="Equação" r:id="rId3" imgW="1143000" imgH="1905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3600" y="3284984"/>
                        <a:ext cx="3196800" cy="54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488008"/>
              </p:ext>
            </p:extLst>
          </p:nvPr>
        </p:nvGraphicFramePr>
        <p:xfrm>
          <a:off x="1311275" y="5301208"/>
          <a:ext cx="6519863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48" name="Equação" r:id="rId5" imgW="3225600" imgH="419040" progId="Equation.3">
                  <p:embed/>
                </p:oleObj>
              </mc:Choice>
              <mc:Fallback>
                <p:oleObj name="Equação" r:id="rId5" imgW="3225600" imgH="4190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1275" y="5301208"/>
                        <a:ext cx="6519863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2642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/>
          </a:bodyPr>
          <a:lstStyle/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 Produtividade dos fatores</a:t>
            </a:r>
          </a:p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1.1.2. Produto físico marginal – </a:t>
            </a:r>
            <a:r>
              <a:rPr lang="pt-BR" b="1" dirty="0" err="1" smtClean="0"/>
              <a:t>PFMg</a:t>
            </a:r>
            <a:endParaRPr lang="pt-BR" b="1" dirty="0" smtClean="0"/>
          </a:p>
          <a:p>
            <a:pPr marL="355600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smtClean="0"/>
              <a:t>O </a:t>
            </a:r>
            <a:r>
              <a:rPr lang="pt-BR" dirty="0" err="1" smtClean="0"/>
              <a:t>PFMg</a:t>
            </a:r>
            <a:r>
              <a:rPr lang="pt-BR" dirty="0" smtClean="0"/>
              <a:t> contínuo representa a taxa de variação na produção total resultante da variação na utilização do insumo variável por período de tempo</a:t>
            </a:r>
          </a:p>
          <a:p>
            <a:pPr marL="355600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smtClean="0"/>
              <a:t>Não existe </a:t>
            </a:r>
            <a:r>
              <a:rPr lang="pt-BR" dirty="0" err="1" smtClean="0"/>
              <a:t>PFMg</a:t>
            </a:r>
            <a:r>
              <a:rPr lang="pt-BR" dirty="0" smtClean="0"/>
              <a:t> dos insumos fixos pois estes não variam no curto prazo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021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 Produtividade dos fatores</a:t>
            </a:r>
          </a:p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Lei dos rendimentos </a:t>
            </a:r>
          </a:p>
          <a:p>
            <a:pPr marL="355600" indent="-219075">
              <a:tabLst>
                <a:tab pos="355600" algn="l"/>
              </a:tabLst>
            </a:pPr>
            <a:r>
              <a:rPr lang="pt-BR" dirty="0" smtClean="0"/>
              <a:t>À medida em que são empregadas mais quantidades de um insumo variável</a:t>
            </a:r>
            <a:r>
              <a:rPr lang="pt-BR" dirty="0"/>
              <a:t>, enquanto a de outros insumos permanece constante, a produção total aumenta, em princípio, a taxas crescentes, depois a taxa constante, em seguida a taxas decrescentes, atinge um máximo e finalmente </a:t>
            </a:r>
            <a:r>
              <a:rPr lang="pt-BR" dirty="0" smtClean="0"/>
              <a:t>decresce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49854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 Produtividade dos fatores</a:t>
            </a:r>
          </a:p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Lei dos rendimentos</a:t>
            </a:r>
          </a:p>
          <a:p>
            <a:pPr marL="355600" indent="-219075">
              <a:tabLst>
                <a:tab pos="355600" algn="l"/>
              </a:tabLst>
            </a:pPr>
            <a:r>
              <a:rPr lang="pt-BR" dirty="0" smtClean="0"/>
              <a:t>Retornos crescentes = o acréscimo na produção, em decorrência da adição do fator variável, é maior que o acréscimo provocado pelo emprego da unidade anterior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  <p:grpSp>
        <p:nvGrpSpPr>
          <p:cNvPr id="35" name="Grupo 34"/>
          <p:cNvGrpSpPr/>
          <p:nvPr/>
        </p:nvGrpSpPr>
        <p:grpSpPr>
          <a:xfrm>
            <a:off x="3243681" y="5634080"/>
            <a:ext cx="653104" cy="675000"/>
            <a:chOff x="3243681" y="5634080"/>
            <a:chExt cx="653104" cy="675000"/>
          </a:xfrm>
        </p:grpSpPr>
        <p:sp>
          <p:nvSpPr>
            <p:cNvPr id="22" name="AutoShape 9"/>
            <p:cNvSpPr>
              <a:spLocks noChangeShapeType="1"/>
            </p:cNvSpPr>
            <p:nvPr/>
          </p:nvSpPr>
          <p:spPr bwMode="auto">
            <a:xfrm>
              <a:off x="3243681" y="5634080"/>
              <a:ext cx="653104" cy="0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sp>
          <p:nvSpPr>
            <p:cNvPr id="23" name="AutoShape 10"/>
            <p:cNvSpPr>
              <a:spLocks noChangeShapeType="1"/>
            </p:cNvSpPr>
            <p:nvPr/>
          </p:nvSpPr>
          <p:spPr bwMode="auto">
            <a:xfrm>
              <a:off x="3896785" y="5689348"/>
              <a:ext cx="0" cy="619732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</p:grpSp>
      <p:grpSp>
        <p:nvGrpSpPr>
          <p:cNvPr id="36" name="Grupo 35"/>
          <p:cNvGrpSpPr/>
          <p:nvPr/>
        </p:nvGrpSpPr>
        <p:grpSpPr>
          <a:xfrm>
            <a:off x="3243681" y="5539852"/>
            <a:ext cx="1051090" cy="769228"/>
            <a:chOff x="3243681" y="5539852"/>
            <a:chExt cx="1051090" cy="769228"/>
          </a:xfrm>
        </p:grpSpPr>
        <p:sp>
          <p:nvSpPr>
            <p:cNvPr id="20" name="AutoShape 7"/>
            <p:cNvSpPr>
              <a:spLocks noChangeShapeType="1"/>
            </p:cNvSpPr>
            <p:nvPr/>
          </p:nvSpPr>
          <p:spPr bwMode="auto">
            <a:xfrm>
              <a:off x="3243681" y="5539852"/>
              <a:ext cx="1049956" cy="0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sp>
          <p:nvSpPr>
            <p:cNvPr id="24" name="AutoShape 11"/>
            <p:cNvSpPr>
              <a:spLocks noChangeShapeType="1"/>
            </p:cNvSpPr>
            <p:nvPr/>
          </p:nvSpPr>
          <p:spPr bwMode="auto">
            <a:xfrm>
              <a:off x="4293637" y="5539852"/>
              <a:ext cx="1134" cy="769228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</p:grpSp>
      <p:grpSp>
        <p:nvGrpSpPr>
          <p:cNvPr id="37" name="Grupo 36"/>
          <p:cNvGrpSpPr/>
          <p:nvPr/>
        </p:nvGrpSpPr>
        <p:grpSpPr>
          <a:xfrm>
            <a:off x="3257287" y="5267134"/>
            <a:ext cx="1544320" cy="1041946"/>
            <a:chOff x="3257287" y="5267134"/>
            <a:chExt cx="1544320" cy="1041946"/>
          </a:xfrm>
        </p:grpSpPr>
        <p:sp>
          <p:nvSpPr>
            <p:cNvPr id="21" name="AutoShape 8"/>
            <p:cNvSpPr>
              <a:spLocks noChangeShapeType="1"/>
            </p:cNvSpPr>
            <p:nvPr/>
          </p:nvSpPr>
          <p:spPr bwMode="auto">
            <a:xfrm>
              <a:off x="3257287" y="5267134"/>
              <a:ext cx="1544320" cy="906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sp>
          <p:nvSpPr>
            <p:cNvPr id="25" name="AutoShape 12"/>
            <p:cNvSpPr>
              <a:spLocks noChangeShapeType="1"/>
            </p:cNvSpPr>
            <p:nvPr/>
          </p:nvSpPr>
          <p:spPr bwMode="auto">
            <a:xfrm>
              <a:off x="4788001" y="5267134"/>
              <a:ext cx="0" cy="1041946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</p:grpSp>
      <p:grpSp>
        <p:nvGrpSpPr>
          <p:cNvPr id="38" name="Grupo 37"/>
          <p:cNvGrpSpPr/>
          <p:nvPr/>
        </p:nvGrpSpPr>
        <p:grpSpPr>
          <a:xfrm>
            <a:off x="3250484" y="4504248"/>
            <a:ext cx="2043219" cy="1804832"/>
            <a:chOff x="3250484" y="4504248"/>
            <a:chExt cx="2043219" cy="1804832"/>
          </a:xfrm>
        </p:grpSpPr>
        <p:sp>
          <p:nvSpPr>
            <p:cNvPr id="26" name="AutoShape 13"/>
            <p:cNvSpPr>
              <a:spLocks noChangeShapeType="1"/>
            </p:cNvSpPr>
            <p:nvPr/>
          </p:nvSpPr>
          <p:spPr bwMode="auto">
            <a:xfrm>
              <a:off x="5293703" y="4504248"/>
              <a:ext cx="0" cy="1804832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6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cxnSp>
          <p:nvCxnSpPr>
            <p:cNvPr id="34" name="Conector reto 33"/>
            <p:cNvCxnSpPr/>
            <p:nvPr/>
          </p:nvCxnSpPr>
          <p:spPr>
            <a:xfrm flipH="1">
              <a:off x="3250484" y="4504248"/>
              <a:ext cx="2043219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Arc 14"/>
          <p:cNvSpPr>
            <a:spLocks/>
          </p:cNvSpPr>
          <p:nvPr/>
        </p:nvSpPr>
        <p:spPr bwMode="auto">
          <a:xfrm rot="5400000">
            <a:off x="3711489" y="4107135"/>
            <a:ext cx="1330973" cy="1833454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2700">
              <a:ln w="57150">
                <a:solidFill>
                  <a:schemeClr val="tx1"/>
                </a:solidFill>
              </a:ln>
            </a:endParaRPr>
          </a:p>
        </p:txBody>
      </p:sp>
      <p:grpSp>
        <p:nvGrpSpPr>
          <p:cNvPr id="39" name="Grupo 38"/>
          <p:cNvGrpSpPr/>
          <p:nvPr/>
        </p:nvGrpSpPr>
        <p:grpSpPr>
          <a:xfrm>
            <a:off x="2699792" y="4149080"/>
            <a:ext cx="3200527" cy="2708920"/>
            <a:chOff x="2699792" y="4149080"/>
            <a:chExt cx="3200527" cy="2708920"/>
          </a:xfrm>
        </p:grpSpPr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5415747" y="6381328"/>
              <a:ext cx="484572" cy="476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X</a:t>
              </a:r>
              <a:r>
                <a:rPr kumimoji="0" lang="en-US" sz="27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pt-BR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2699792" y="4149080"/>
              <a:ext cx="350395" cy="514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Y</a:t>
              </a:r>
              <a:endParaRPr kumimoji="0" lang="pt-BR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AutoShape 4"/>
            <p:cNvSpPr>
              <a:spLocks noChangeShapeType="1"/>
            </p:cNvSpPr>
            <p:nvPr/>
          </p:nvSpPr>
          <p:spPr bwMode="auto">
            <a:xfrm flipH="1" flipV="1">
              <a:off x="3243681" y="4149080"/>
              <a:ext cx="13606" cy="216000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sp>
          <p:nvSpPr>
            <p:cNvPr id="18" name="AutoShape 5"/>
            <p:cNvSpPr>
              <a:spLocks noChangeShapeType="1"/>
            </p:cNvSpPr>
            <p:nvPr/>
          </p:nvSpPr>
          <p:spPr bwMode="auto">
            <a:xfrm>
              <a:off x="3257287" y="6309080"/>
              <a:ext cx="2643032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</p:grpSp>
    </p:spTree>
    <p:extLst>
      <p:ext uri="{BB962C8B-B14F-4D97-AF65-F5344CB8AC3E}">
        <p14:creationId xmlns:p14="http://schemas.microsoft.com/office/powerpoint/2010/main" val="52476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 Produtividade dos fatores</a:t>
            </a:r>
          </a:p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Lei dos rendimentos</a:t>
            </a:r>
          </a:p>
          <a:p>
            <a:r>
              <a:rPr lang="pt-BR" dirty="0" smtClean="0"/>
              <a:t>Retornos constantes = cada </a:t>
            </a:r>
            <a:r>
              <a:rPr lang="pt-BR" dirty="0"/>
              <a:t>unidade adicional do fator variável aplicada aos fatores fixos aumenta a produção em iguais </a:t>
            </a:r>
            <a:r>
              <a:rPr lang="pt-BR" dirty="0" smtClean="0"/>
              <a:t>quantidades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  <p:grpSp>
        <p:nvGrpSpPr>
          <p:cNvPr id="9" name="Grupo 8"/>
          <p:cNvGrpSpPr/>
          <p:nvPr/>
        </p:nvGrpSpPr>
        <p:grpSpPr>
          <a:xfrm>
            <a:off x="3540763" y="5708846"/>
            <a:ext cx="653104" cy="618551"/>
            <a:chOff x="3540763" y="5708846"/>
            <a:chExt cx="653104" cy="618551"/>
          </a:xfrm>
        </p:grpSpPr>
        <p:cxnSp>
          <p:nvCxnSpPr>
            <p:cNvPr id="35852" name="AutoShape 12"/>
            <p:cNvCxnSpPr>
              <a:cxnSpLocks noChangeShapeType="1"/>
            </p:cNvCxnSpPr>
            <p:nvPr/>
          </p:nvCxnSpPr>
          <p:spPr bwMode="auto">
            <a:xfrm>
              <a:off x="3540763" y="5708846"/>
              <a:ext cx="653104" cy="0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3" name="AutoShape 13"/>
            <p:cNvCxnSpPr>
              <a:cxnSpLocks noChangeShapeType="1"/>
            </p:cNvCxnSpPr>
            <p:nvPr/>
          </p:nvCxnSpPr>
          <p:spPr bwMode="auto">
            <a:xfrm>
              <a:off x="4193867" y="5708846"/>
              <a:ext cx="0" cy="618551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3" name="Grupo 12"/>
          <p:cNvGrpSpPr/>
          <p:nvPr/>
        </p:nvGrpSpPr>
        <p:grpSpPr>
          <a:xfrm>
            <a:off x="3540763" y="5361589"/>
            <a:ext cx="1047688" cy="965808"/>
            <a:chOff x="3540763" y="5361589"/>
            <a:chExt cx="1047688" cy="965808"/>
          </a:xfrm>
        </p:grpSpPr>
        <p:cxnSp>
          <p:nvCxnSpPr>
            <p:cNvPr id="35851" name="AutoShape 11"/>
            <p:cNvCxnSpPr>
              <a:cxnSpLocks noChangeShapeType="1"/>
            </p:cNvCxnSpPr>
            <p:nvPr/>
          </p:nvCxnSpPr>
          <p:spPr bwMode="auto">
            <a:xfrm>
              <a:off x="3540763" y="5361589"/>
              <a:ext cx="1047688" cy="0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4" name="AutoShape 14"/>
            <p:cNvCxnSpPr>
              <a:cxnSpLocks noChangeShapeType="1"/>
            </p:cNvCxnSpPr>
            <p:nvPr/>
          </p:nvCxnSpPr>
          <p:spPr bwMode="auto">
            <a:xfrm>
              <a:off x="4588451" y="5361589"/>
              <a:ext cx="0" cy="965808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4" name="Grupo 13"/>
          <p:cNvGrpSpPr/>
          <p:nvPr/>
        </p:nvGrpSpPr>
        <p:grpSpPr>
          <a:xfrm>
            <a:off x="3540763" y="4960074"/>
            <a:ext cx="1483091" cy="1367323"/>
            <a:chOff x="3540763" y="4960074"/>
            <a:chExt cx="1483091" cy="1367323"/>
          </a:xfrm>
        </p:grpSpPr>
        <p:cxnSp>
          <p:nvCxnSpPr>
            <p:cNvPr id="35850" name="AutoShape 10"/>
            <p:cNvCxnSpPr>
              <a:cxnSpLocks noChangeShapeType="1"/>
            </p:cNvCxnSpPr>
            <p:nvPr/>
          </p:nvCxnSpPr>
          <p:spPr bwMode="auto">
            <a:xfrm>
              <a:off x="3540763" y="4960074"/>
              <a:ext cx="1483091" cy="0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5" name="AutoShape 15"/>
            <p:cNvCxnSpPr>
              <a:cxnSpLocks noChangeShapeType="1"/>
            </p:cNvCxnSpPr>
            <p:nvPr/>
          </p:nvCxnSpPr>
          <p:spPr bwMode="auto">
            <a:xfrm>
              <a:off x="5023854" y="4960074"/>
              <a:ext cx="0" cy="1367323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0" name="Grupo 19"/>
          <p:cNvGrpSpPr/>
          <p:nvPr/>
        </p:nvGrpSpPr>
        <p:grpSpPr>
          <a:xfrm>
            <a:off x="3540763" y="4526003"/>
            <a:ext cx="1972919" cy="1801394"/>
            <a:chOff x="3540763" y="4526003"/>
            <a:chExt cx="1972919" cy="1801394"/>
          </a:xfrm>
        </p:grpSpPr>
        <p:cxnSp>
          <p:nvCxnSpPr>
            <p:cNvPr id="35849" name="AutoShape 9"/>
            <p:cNvCxnSpPr>
              <a:cxnSpLocks noChangeShapeType="1"/>
            </p:cNvCxnSpPr>
            <p:nvPr/>
          </p:nvCxnSpPr>
          <p:spPr bwMode="auto">
            <a:xfrm>
              <a:off x="3540763" y="4526003"/>
              <a:ext cx="1972919" cy="0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6" name="AutoShape 16"/>
            <p:cNvCxnSpPr>
              <a:cxnSpLocks noChangeShapeType="1"/>
            </p:cNvCxnSpPr>
            <p:nvPr/>
          </p:nvCxnSpPr>
          <p:spPr bwMode="auto">
            <a:xfrm>
              <a:off x="5513682" y="4526003"/>
              <a:ext cx="0" cy="1801394"/>
            </a:xfrm>
            <a:prstGeom prst="straightConnector1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" name="Grupo 7"/>
          <p:cNvGrpSpPr/>
          <p:nvPr/>
        </p:nvGrpSpPr>
        <p:grpSpPr>
          <a:xfrm>
            <a:off x="2946599" y="4171512"/>
            <a:ext cx="3250802" cy="2686488"/>
            <a:chOff x="2946599" y="4171512"/>
            <a:chExt cx="3250802" cy="2686488"/>
          </a:xfrm>
        </p:grpSpPr>
        <p:cxnSp>
          <p:nvCxnSpPr>
            <p:cNvPr id="35846" name="AutoShape 6"/>
            <p:cNvCxnSpPr>
              <a:cxnSpLocks noChangeShapeType="1"/>
            </p:cNvCxnSpPr>
            <p:nvPr/>
          </p:nvCxnSpPr>
          <p:spPr bwMode="auto">
            <a:xfrm flipH="1" flipV="1">
              <a:off x="3540763" y="4171512"/>
              <a:ext cx="13606" cy="215588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47" name="AutoShape 7"/>
            <p:cNvCxnSpPr>
              <a:cxnSpLocks noChangeShapeType="1"/>
            </p:cNvCxnSpPr>
            <p:nvPr/>
          </p:nvCxnSpPr>
          <p:spPr bwMode="auto">
            <a:xfrm>
              <a:off x="3554369" y="6327397"/>
              <a:ext cx="2643032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" name="Text Box 17"/>
            <p:cNvSpPr txBox="1">
              <a:spLocks noChangeArrowheads="1"/>
            </p:cNvSpPr>
            <p:nvPr/>
          </p:nvSpPr>
          <p:spPr bwMode="auto">
            <a:xfrm>
              <a:off x="2946599" y="4171512"/>
              <a:ext cx="432048" cy="4556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t-BR" sz="2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41" name="Text Box 15"/>
            <p:cNvSpPr txBox="1">
              <a:spLocks noChangeArrowheads="1"/>
            </p:cNvSpPr>
            <p:nvPr/>
          </p:nvSpPr>
          <p:spPr bwMode="auto">
            <a:xfrm>
              <a:off x="5712829" y="6381328"/>
              <a:ext cx="484572" cy="476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X</a:t>
              </a:r>
              <a:r>
                <a:rPr kumimoji="0" lang="en-US" sz="27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pt-BR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35848" name="AutoShape 8"/>
          <p:cNvCxnSpPr>
            <a:cxnSpLocks noChangeShapeType="1"/>
          </p:cNvCxnSpPr>
          <p:nvPr/>
        </p:nvCxnSpPr>
        <p:spPr bwMode="auto">
          <a:xfrm flipV="1">
            <a:off x="3799283" y="4341523"/>
            <a:ext cx="1918494" cy="1747135"/>
          </a:xfrm>
          <a:prstGeom prst="straightConnector1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9697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 Produtividade dos fatores</a:t>
            </a:r>
          </a:p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Lei dos rendimentos</a:t>
            </a:r>
          </a:p>
          <a:p>
            <a:pPr marL="355600" indent="-219075">
              <a:tabLst>
                <a:tab pos="355600" algn="l"/>
              </a:tabLst>
            </a:pPr>
            <a:r>
              <a:rPr lang="pt-BR" dirty="0" smtClean="0"/>
              <a:t>Retornos decrescentes = o acréscimo na produção, em decorrência da adição do fator variável, é menor que o acréscimo provocado pelo emprego da unidade anterior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  <p:grpSp>
        <p:nvGrpSpPr>
          <p:cNvPr id="49" name="Grupo 48"/>
          <p:cNvGrpSpPr/>
          <p:nvPr/>
        </p:nvGrpSpPr>
        <p:grpSpPr>
          <a:xfrm>
            <a:off x="3252802" y="4899678"/>
            <a:ext cx="1110383" cy="1409402"/>
            <a:chOff x="3252802" y="4899678"/>
            <a:chExt cx="1110383" cy="1409402"/>
          </a:xfrm>
        </p:grpSpPr>
        <p:sp>
          <p:nvSpPr>
            <p:cNvPr id="11" name="AutoShape 7"/>
            <p:cNvSpPr>
              <a:spLocks noChangeShapeType="1"/>
            </p:cNvSpPr>
            <p:nvPr/>
          </p:nvSpPr>
          <p:spPr bwMode="auto">
            <a:xfrm>
              <a:off x="3252802" y="4899678"/>
              <a:ext cx="1109185" cy="0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9" name="AutoShape 11"/>
            <p:cNvSpPr>
              <a:spLocks noChangeShapeType="1"/>
            </p:cNvSpPr>
            <p:nvPr/>
          </p:nvSpPr>
          <p:spPr bwMode="auto">
            <a:xfrm>
              <a:off x="4361987" y="4899678"/>
              <a:ext cx="1198" cy="1409402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48" name="Grupo 47"/>
          <p:cNvGrpSpPr/>
          <p:nvPr/>
        </p:nvGrpSpPr>
        <p:grpSpPr>
          <a:xfrm>
            <a:off x="3252802" y="4569700"/>
            <a:ext cx="1631436" cy="1739380"/>
            <a:chOff x="3252802" y="4569700"/>
            <a:chExt cx="1631436" cy="1739380"/>
          </a:xfrm>
        </p:grpSpPr>
        <p:sp>
          <p:nvSpPr>
            <p:cNvPr id="12" name="AutoShape 8"/>
            <p:cNvSpPr>
              <a:spLocks noChangeShapeType="1"/>
            </p:cNvSpPr>
            <p:nvPr/>
          </p:nvSpPr>
          <p:spPr bwMode="auto">
            <a:xfrm>
              <a:off x="3252802" y="4569700"/>
              <a:ext cx="1631436" cy="932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8" name="AutoShape 12"/>
            <p:cNvSpPr>
              <a:spLocks noChangeShapeType="1"/>
            </p:cNvSpPr>
            <p:nvPr/>
          </p:nvSpPr>
          <p:spPr bwMode="auto">
            <a:xfrm>
              <a:off x="4883040" y="4569700"/>
              <a:ext cx="1198" cy="1739380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50" name="Grupo 49"/>
          <p:cNvGrpSpPr/>
          <p:nvPr/>
        </p:nvGrpSpPr>
        <p:grpSpPr>
          <a:xfrm>
            <a:off x="3252802" y="4406574"/>
            <a:ext cx="2211384" cy="1910737"/>
            <a:chOff x="3252802" y="4406574"/>
            <a:chExt cx="2211384" cy="1910737"/>
          </a:xfrm>
        </p:grpSpPr>
        <p:sp>
          <p:nvSpPr>
            <p:cNvPr id="10" name="AutoShape 6"/>
            <p:cNvSpPr>
              <a:spLocks noChangeShapeType="1"/>
            </p:cNvSpPr>
            <p:nvPr/>
          </p:nvSpPr>
          <p:spPr bwMode="auto">
            <a:xfrm>
              <a:off x="3252802" y="4406574"/>
              <a:ext cx="2202798" cy="0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9" name="AutoShape 13"/>
            <p:cNvSpPr>
              <a:spLocks noChangeShapeType="1"/>
            </p:cNvSpPr>
            <p:nvPr/>
          </p:nvSpPr>
          <p:spPr bwMode="auto">
            <a:xfrm>
              <a:off x="5464186" y="4406575"/>
              <a:ext cx="0" cy="1910736"/>
            </a:xfrm>
            <a:prstGeom prst="straightConnector1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47" name="Grupo 46"/>
          <p:cNvGrpSpPr/>
          <p:nvPr/>
        </p:nvGrpSpPr>
        <p:grpSpPr>
          <a:xfrm>
            <a:off x="3243682" y="5671494"/>
            <a:ext cx="680246" cy="637586"/>
            <a:chOff x="3243682" y="5671494"/>
            <a:chExt cx="680246" cy="637586"/>
          </a:xfrm>
        </p:grpSpPr>
        <p:cxnSp>
          <p:nvCxnSpPr>
            <p:cNvPr id="33" name="Conector reto 32"/>
            <p:cNvCxnSpPr/>
            <p:nvPr/>
          </p:nvCxnSpPr>
          <p:spPr>
            <a:xfrm flipH="1">
              <a:off x="3243682" y="5671494"/>
              <a:ext cx="680246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ector reto 41"/>
            <p:cNvCxnSpPr/>
            <p:nvPr/>
          </p:nvCxnSpPr>
          <p:spPr>
            <a:xfrm>
              <a:off x="3923928" y="5671494"/>
              <a:ext cx="0" cy="637586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Arc 14"/>
          <p:cNvSpPr>
            <a:spLocks/>
          </p:cNvSpPr>
          <p:nvPr/>
        </p:nvSpPr>
        <p:spPr bwMode="auto">
          <a:xfrm rot="10800000" flipV="1">
            <a:off x="3898429" y="4406574"/>
            <a:ext cx="1759604" cy="150727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pSp>
        <p:nvGrpSpPr>
          <p:cNvPr id="39" name="Grupo 38"/>
          <p:cNvGrpSpPr/>
          <p:nvPr/>
        </p:nvGrpSpPr>
        <p:grpSpPr>
          <a:xfrm>
            <a:off x="2699792" y="4149080"/>
            <a:ext cx="3200527" cy="2708920"/>
            <a:chOff x="2699792" y="4149080"/>
            <a:chExt cx="3200527" cy="2708920"/>
          </a:xfrm>
        </p:grpSpPr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5415747" y="6381328"/>
              <a:ext cx="484572" cy="476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X</a:t>
              </a:r>
              <a:r>
                <a:rPr kumimoji="0" lang="en-US" sz="2700" b="0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pt-BR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2699792" y="4149080"/>
              <a:ext cx="350395" cy="514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Y</a:t>
              </a:r>
              <a:endParaRPr kumimoji="0" lang="pt-BR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AutoShape 4"/>
            <p:cNvSpPr>
              <a:spLocks noChangeShapeType="1"/>
            </p:cNvSpPr>
            <p:nvPr/>
          </p:nvSpPr>
          <p:spPr bwMode="auto">
            <a:xfrm flipH="1" flipV="1">
              <a:off x="3243681" y="4149080"/>
              <a:ext cx="13606" cy="216000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sp>
          <p:nvSpPr>
            <p:cNvPr id="18" name="AutoShape 5"/>
            <p:cNvSpPr>
              <a:spLocks noChangeShapeType="1"/>
            </p:cNvSpPr>
            <p:nvPr/>
          </p:nvSpPr>
          <p:spPr bwMode="auto">
            <a:xfrm>
              <a:off x="3257287" y="6309080"/>
              <a:ext cx="2643032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</p:grpSp>
    </p:spTree>
    <p:extLst>
      <p:ext uri="{BB962C8B-B14F-4D97-AF65-F5344CB8AC3E}">
        <p14:creationId xmlns:p14="http://schemas.microsoft.com/office/powerpoint/2010/main" val="320069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t-BR" dirty="0" smtClean="0"/>
              <a:t>Relação entre os recursos produtivos de uma firma e a quantidade de bens e serviços que ela produz por período de tempo, para dada tecnologia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Representada por gráfico, tabela ou função matemática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143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27992"/>
          </a:xfrm>
        </p:spPr>
        <p:txBody>
          <a:bodyPr>
            <a:normAutofit/>
          </a:bodyPr>
          <a:lstStyle/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 Produtividade dos fatores</a:t>
            </a:r>
          </a:p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Lei dos rendimentos</a:t>
            </a:r>
          </a:p>
          <a:p>
            <a:pPr marL="355600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smtClean="0"/>
              <a:t>A Lei dos rendimentos também pode ser descrita em termos do </a:t>
            </a:r>
            <a:r>
              <a:rPr lang="pt-BR" dirty="0" err="1" smtClean="0"/>
              <a:t>PFMg</a:t>
            </a:r>
            <a:r>
              <a:rPr lang="pt-BR" dirty="0" smtClean="0"/>
              <a:t>, sendo este a taxa de crescimento do PFT</a:t>
            </a:r>
          </a:p>
          <a:p>
            <a:pPr marL="355600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smtClean="0"/>
              <a:t>O </a:t>
            </a:r>
            <a:r>
              <a:rPr lang="pt-BR" dirty="0" err="1" smtClean="0"/>
              <a:t>PFMg</a:t>
            </a:r>
            <a:r>
              <a:rPr lang="pt-BR" dirty="0" smtClean="0"/>
              <a:t> cresce, atinge o ponto máximo, decresce, anula-se e torna-se negativo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37347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1111747"/>
          </a:xfrm>
        </p:spPr>
        <p:txBody>
          <a:bodyPr>
            <a:normAutofit/>
          </a:bodyPr>
          <a:lstStyle/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 Produtividade dos fatores</a:t>
            </a:r>
          </a:p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Lei dos rendimentos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  <p:grpSp>
        <p:nvGrpSpPr>
          <p:cNvPr id="25" name="Grupo 24"/>
          <p:cNvGrpSpPr/>
          <p:nvPr/>
        </p:nvGrpSpPr>
        <p:grpSpPr>
          <a:xfrm>
            <a:off x="1212464" y="2663702"/>
            <a:ext cx="6718760" cy="3872274"/>
            <a:chOff x="2084642" y="2650613"/>
            <a:chExt cx="5804672" cy="3410859"/>
          </a:xfrm>
        </p:grpSpPr>
        <p:sp>
          <p:nvSpPr>
            <p:cNvPr id="6" name="AutoShape 18"/>
            <p:cNvSpPr>
              <a:spLocks noChangeShapeType="1"/>
            </p:cNvSpPr>
            <p:nvPr/>
          </p:nvSpPr>
          <p:spPr bwMode="auto">
            <a:xfrm flipV="1">
              <a:off x="3025121" y="2848389"/>
              <a:ext cx="0" cy="2564444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sp>
          <p:nvSpPr>
            <p:cNvPr id="7" name="AutoShape 17"/>
            <p:cNvSpPr>
              <a:spLocks noChangeShapeType="1"/>
            </p:cNvSpPr>
            <p:nvPr/>
          </p:nvSpPr>
          <p:spPr bwMode="auto">
            <a:xfrm>
              <a:off x="3025121" y="5412833"/>
              <a:ext cx="4264020" cy="0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sp>
          <p:nvSpPr>
            <p:cNvPr id="10" name="Freeform 14"/>
            <p:cNvSpPr>
              <a:spLocks/>
            </p:cNvSpPr>
            <p:nvPr/>
          </p:nvSpPr>
          <p:spPr bwMode="auto">
            <a:xfrm>
              <a:off x="3025121" y="3291864"/>
              <a:ext cx="3108351" cy="2120969"/>
            </a:xfrm>
            <a:custGeom>
              <a:avLst/>
              <a:gdLst>
                <a:gd name="T0" fmla="*/ 0 w 2388"/>
                <a:gd name="T1" fmla="*/ 1424 h 1424"/>
                <a:gd name="T2" fmla="*/ 444 w 2388"/>
                <a:gd name="T3" fmla="*/ 1184 h 1424"/>
                <a:gd name="T4" fmla="*/ 1308 w 2388"/>
                <a:gd name="T5" fmla="*/ 188 h 1424"/>
                <a:gd name="T6" fmla="*/ 1932 w 2388"/>
                <a:gd name="T7" fmla="*/ 56 h 1424"/>
                <a:gd name="T8" fmla="*/ 2388 w 2388"/>
                <a:gd name="T9" fmla="*/ 452 h 1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8" h="1424">
                  <a:moveTo>
                    <a:pt x="0" y="1424"/>
                  </a:moveTo>
                  <a:cubicBezTo>
                    <a:pt x="113" y="1407"/>
                    <a:pt x="226" y="1390"/>
                    <a:pt x="444" y="1184"/>
                  </a:cubicBezTo>
                  <a:cubicBezTo>
                    <a:pt x="662" y="978"/>
                    <a:pt x="1060" y="376"/>
                    <a:pt x="1308" y="188"/>
                  </a:cubicBezTo>
                  <a:cubicBezTo>
                    <a:pt x="1556" y="0"/>
                    <a:pt x="1752" y="12"/>
                    <a:pt x="1932" y="56"/>
                  </a:cubicBezTo>
                  <a:cubicBezTo>
                    <a:pt x="2112" y="100"/>
                    <a:pt x="2312" y="386"/>
                    <a:pt x="2388" y="452"/>
                  </a:cubicBezTo>
                </a:path>
              </a:pathLst>
            </a:cu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sp>
          <p:nvSpPr>
            <p:cNvPr id="11" name="AutoShape 13"/>
            <p:cNvSpPr>
              <a:spLocks noChangeShapeType="1"/>
            </p:cNvSpPr>
            <p:nvPr/>
          </p:nvSpPr>
          <p:spPr bwMode="auto">
            <a:xfrm>
              <a:off x="5283324" y="3317573"/>
              <a:ext cx="0" cy="2064445"/>
            </a:xfrm>
            <a:prstGeom prst="straightConnector1">
              <a:avLst/>
            </a:prstGeom>
            <a:noFill/>
            <a:ln w="57150">
              <a:solidFill>
                <a:schemeClr val="bg1">
                  <a:lumMod val="65000"/>
                </a:schemeClr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sp>
          <p:nvSpPr>
            <p:cNvPr id="12" name="AutoShape 12"/>
            <p:cNvSpPr>
              <a:spLocks noChangeShapeType="1"/>
            </p:cNvSpPr>
            <p:nvPr/>
          </p:nvSpPr>
          <p:spPr bwMode="auto">
            <a:xfrm>
              <a:off x="4619147" y="3690349"/>
              <a:ext cx="0" cy="1700131"/>
            </a:xfrm>
            <a:prstGeom prst="straightConnector1">
              <a:avLst/>
            </a:prstGeom>
            <a:noFill/>
            <a:ln w="57150">
              <a:solidFill>
                <a:schemeClr val="bg1">
                  <a:lumMod val="65000"/>
                </a:schemeClr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3025121" y="3837101"/>
              <a:ext cx="3108351" cy="1557217"/>
            </a:xfrm>
            <a:custGeom>
              <a:avLst/>
              <a:gdLst>
                <a:gd name="T0" fmla="*/ 0 w 2808"/>
                <a:gd name="T1" fmla="*/ 1448 h 1448"/>
                <a:gd name="T2" fmla="*/ 540 w 2808"/>
                <a:gd name="T3" fmla="*/ 776 h 1448"/>
                <a:gd name="T4" fmla="*/ 1512 w 2808"/>
                <a:gd name="T5" fmla="*/ 80 h 1448"/>
                <a:gd name="T6" fmla="*/ 2808 w 2808"/>
                <a:gd name="T7" fmla="*/ 1256 h 1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08" h="1448">
                  <a:moveTo>
                    <a:pt x="0" y="1448"/>
                  </a:moveTo>
                  <a:cubicBezTo>
                    <a:pt x="90" y="1336"/>
                    <a:pt x="288" y="1004"/>
                    <a:pt x="540" y="776"/>
                  </a:cubicBezTo>
                  <a:cubicBezTo>
                    <a:pt x="792" y="548"/>
                    <a:pt x="1134" y="0"/>
                    <a:pt x="1512" y="80"/>
                  </a:cubicBezTo>
                  <a:cubicBezTo>
                    <a:pt x="1890" y="160"/>
                    <a:pt x="2538" y="1011"/>
                    <a:pt x="2808" y="1256"/>
                  </a:cubicBez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sp>
          <p:nvSpPr>
            <p:cNvPr id="14" name="Freeform 10"/>
            <p:cNvSpPr>
              <a:spLocks/>
            </p:cNvSpPr>
            <p:nvPr/>
          </p:nvSpPr>
          <p:spPr bwMode="auto">
            <a:xfrm>
              <a:off x="3025121" y="3305389"/>
              <a:ext cx="2338508" cy="2333066"/>
            </a:xfrm>
            <a:custGeom>
              <a:avLst/>
              <a:gdLst>
                <a:gd name="T0" fmla="*/ 0 w 2136"/>
                <a:gd name="T1" fmla="*/ 1938 h 2178"/>
                <a:gd name="T2" fmla="*/ 852 w 2136"/>
                <a:gd name="T3" fmla="*/ 210 h 2178"/>
                <a:gd name="T4" fmla="*/ 1536 w 2136"/>
                <a:gd name="T5" fmla="*/ 678 h 2178"/>
                <a:gd name="T6" fmla="*/ 2136 w 2136"/>
                <a:gd name="T7" fmla="*/ 2178 h 2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36" h="2178">
                  <a:moveTo>
                    <a:pt x="0" y="1938"/>
                  </a:moveTo>
                  <a:cubicBezTo>
                    <a:pt x="298" y="1179"/>
                    <a:pt x="596" y="420"/>
                    <a:pt x="852" y="210"/>
                  </a:cubicBezTo>
                  <a:cubicBezTo>
                    <a:pt x="1108" y="0"/>
                    <a:pt x="1322" y="350"/>
                    <a:pt x="1536" y="678"/>
                  </a:cubicBezTo>
                  <a:cubicBezTo>
                    <a:pt x="1750" y="1006"/>
                    <a:pt x="2036" y="1930"/>
                    <a:pt x="2136" y="2178"/>
                  </a:cubicBezTo>
                </a:path>
              </a:pathLst>
            </a:cu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>
                <a:solidFill>
                  <a:srgbClr val="FF0000"/>
                </a:solidFill>
              </a:endParaRPr>
            </a:p>
          </p:txBody>
        </p:sp>
        <p:sp>
          <p:nvSpPr>
            <p:cNvPr id="16" name="Text Box 8"/>
            <p:cNvSpPr txBox="1">
              <a:spLocks noChangeArrowheads="1"/>
            </p:cNvSpPr>
            <p:nvPr/>
          </p:nvSpPr>
          <p:spPr bwMode="auto">
            <a:xfrm>
              <a:off x="6159267" y="4965716"/>
              <a:ext cx="1139199" cy="427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7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PFMe</a:t>
              </a:r>
              <a:endParaRPr kumimoji="0" lang="en-US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 Box 7"/>
            <p:cNvSpPr txBox="1">
              <a:spLocks noChangeArrowheads="1"/>
            </p:cNvSpPr>
            <p:nvPr/>
          </p:nvSpPr>
          <p:spPr bwMode="auto">
            <a:xfrm>
              <a:off x="5357761" y="5634064"/>
              <a:ext cx="1152587" cy="427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7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PFMg</a:t>
              </a:r>
              <a:endParaRPr kumimoji="0" lang="en-US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Text Box 5"/>
            <p:cNvSpPr txBox="1">
              <a:spLocks noChangeArrowheads="1"/>
            </p:cNvSpPr>
            <p:nvPr/>
          </p:nvSpPr>
          <p:spPr bwMode="auto">
            <a:xfrm>
              <a:off x="6947289" y="5467718"/>
              <a:ext cx="942025" cy="427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X</a:t>
              </a:r>
              <a:r>
                <a:rPr kumimoji="0" lang="en-US" sz="27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1</a:t>
              </a:r>
              <a:endParaRPr kumimoji="0" lang="en-US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 Box 3"/>
            <p:cNvSpPr txBox="1">
              <a:spLocks noChangeArrowheads="1"/>
            </p:cNvSpPr>
            <p:nvPr/>
          </p:nvSpPr>
          <p:spPr bwMode="auto">
            <a:xfrm>
              <a:off x="2084642" y="2650613"/>
              <a:ext cx="892475" cy="581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PFT</a:t>
              </a:r>
              <a:endParaRPr kumimoji="0" lang="en-US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2"/>
            <p:cNvSpPr txBox="1">
              <a:spLocks noChangeArrowheads="1"/>
            </p:cNvSpPr>
            <p:nvPr/>
          </p:nvSpPr>
          <p:spPr bwMode="auto">
            <a:xfrm>
              <a:off x="6163436" y="3885718"/>
              <a:ext cx="942025" cy="5880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PFT</a:t>
              </a:r>
              <a:endParaRPr kumimoji="0" lang="en-US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4135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 Produtividade dos fatores</a:t>
            </a:r>
          </a:p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Lei dos rendimentos</a:t>
            </a:r>
          </a:p>
          <a:p>
            <a:pPr marL="355600" indent="-219075">
              <a:tabLst>
                <a:tab pos="355600" algn="l"/>
              </a:tabLst>
            </a:pPr>
            <a:r>
              <a:rPr lang="pt-BR" dirty="0" smtClean="0"/>
              <a:t>Pode-se, a partir do PFT, do </a:t>
            </a:r>
            <a:r>
              <a:rPr lang="pt-BR" dirty="0" err="1" smtClean="0"/>
              <a:t>PFMe</a:t>
            </a:r>
            <a:r>
              <a:rPr lang="pt-BR" dirty="0"/>
              <a:t> </a:t>
            </a:r>
            <a:r>
              <a:rPr lang="pt-BR" dirty="0" smtClean="0"/>
              <a:t>e do </a:t>
            </a:r>
            <a:r>
              <a:rPr lang="pt-BR" dirty="0" err="1" smtClean="0"/>
              <a:t>PFMg</a:t>
            </a:r>
            <a:r>
              <a:rPr lang="pt-BR" dirty="0" smtClean="0"/>
              <a:t>, definir os três estágios de produção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  <p:grpSp>
        <p:nvGrpSpPr>
          <p:cNvPr id="4" name="Grupo 3"/>
          <p:cNvGrpSpPr>
            <a:grpSpLocks noChangeAspect="1"/>
          </p:cNvGrpSpPr>
          <p:nvPr/>
        </p:nvGrpSpPr>
        <p:grpSpPr>
          <a:xfrm>
            <a:off x="1849971" y="3455938"/>
            <a:ext cx="5400000" cy="3112229"/>
            <a:chOff x="2084642" y="2650613"/>
            <a:chExt cx="5804672" cy="3410859"/>
          </a:xfrm>
        </p:grpSpPr>
        <p:sp>
          <p:nvSpPr>
            <p:cNvPr id="5" name="AutoShape 18"/>
            <p:cNvSpPr>
              <a:spLocks noChangeShapeType="1"/>
            </p:cNvSpPr>
            <p:nvPr/>
          </p:nvSpPr>
          <p:spPr bwMode="auto">
            <a:xfrm flipV="1">
              <a:off x="3025121" y="2848389"/>
              <a:ext cx="0" cy="2564444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sp>
          <p:nvSpPr>
            <p:cNvPr id="6" name="AutoShape 17"/>
            <p:cNvSpPr>
              <a:spLocks noChangeShapeType="1"/>
            </p:cNvSpPr>
            <p:nvPr/>
          </p:nvSpPr>
          <p:spPr bwMode="auto">
            <a:xfrm>
              <a:off x="3025121" y="5412833"/>
              <a:ext cx="4264020" cy="0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sp>
          <p:nvSpPr>
            <p:cNvPr id="7" name="Freeform 14"/>
            <p:cNvSpPr>
              <a:spLocks/>
            </p:cNvSpPr>
            <p:nvPr/>
          </p:nvSpPr>
          <p:spPr bwMode="auto">
            <a:xfrm>
              <a:off x="3025121" y="3291864"/>
              <a:ext cx="3108351" cy="2120969"/>
            </a:xfrm>
            <a:custGeom>
              <a:avLst/>
              <a:gdLst>
                <a:gd name="T0" fmla="*/ 0 w 2388"/>
                <a:gd name="T1" fmla="*/ 1424 h 1424"/>
                <a:gd name="T2" fmla="*/ 444 w 2388"/>
                <a:gd name="T3" fmla="*/ 1184 h 1424"/>
                <a:gd name="T4" fmla="*/ 1308 w 2388"/>
                <a:gd name="T5" fmla="*/ 188 h 1424"/>
                <a:gd name="T6" fmla="*/ 1932 w 2388"/>
                <a:gd name="T7" fmla="*/ 56 h 1424"/>
                <a:gd name="T8" fmla="*/ 2388 w 2388"/>
                <a:gd name="T9" fmla="*/ 452 h 1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8" h="1424">
                  <a:moveTo>
                    <a:pt x="0" y="1424"/>
                  </a:moveTo>
                  <a:cubicBezTo>
                    <a:pt x="113" y="1407"/>
                    <a:pt x="226" y="1390"/>
                    <a:pt x="444" y="1184"/>
                  </a:cubicBezTo>
                  <a:cubicBezTo>
                    <a:pt x="662" y="978"/>
                    <a:pt x="1060" y="376"/>
                    <a:pt x="1308" y="188"/>
                  </a:cubicBezTo>
                  <a:cubicBezTo>
                    <a:pt x="1556" y="0"/>
                    <a:pt x="1752" y="12"/>
                    <a:pt x="1932" y="56"/>
                  </a:cubicBezTo>
                  <a:cubicBezTo>
                    <a:pt x="2112" y="100"/>
                    <a:pt x="2312" y="386"/>
                    <a:pt x="2388" y="452"/>
                  </a:cubicBezTo>
                </a:path>
              </a:pathLst>
            </a:cu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sp>
          <p:nvSpPr>
            <p:cNvPr id="8" name="AutoShape 13"/>
            <p:cNvSpPr>
              <a:spLocks noChangeShapeType="1"/>
            </p:cNvSpPr>
            <p:nvPr/>
          </p:nvSpPr>
          <p:spPr bwMode="auto">
            <a:xfrm>
              <a:off x="5283324" y="3317573"/>
              <a:ext cx="0" cy="2064445"/>
            </a:xfrm>
            <a:prstGeom prst="straightConnector1">
              <a:avLst/>
            </a:prstGeom>
            <a:noFill/>
            <a:ln w="57150">
              <a:solidFill>
                <a:schemeClr val="bg1">
                  <a:lumMod val="65000"/>
                </a:schemeClr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sp>
          <p:nvSpPr>
            <p:cNvPr id="9" name="AutoShape 12"/>
            <p:cNvSpPr>
              <a:spLocks noChangeShapeType="1"/>
            </p:cNvSpPr>
            <p:nvPr/>
          </p:nvSpPr>
          <p:spPr bwMode="auto">
            <a:xfrm>
              <a:off x="4619147" y="3690349"/>
              <a:ext cx="0" cy="1700131"/>
            </a:xfrm>
            <a:prstGeom prst="straightConnector1">
              <a:avLst/>
            </a:prstGeom>
            <a:noFill/>
            <a:ln w="57150">
              <a:solidFill>
                <a:schemeClr val="bg1">
                  <a:lumMod val="65000"/>
                </a:schemeClr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sp>
          <p:nvSpPr>
            <p:cNvPr id="10" name="Freeform 11"/>
            <p:cNvSpPr>
              <a:spLocks/>
            </p:cNvSpPr>
            <p:nvPr/>
          </p:nvSpPr>
          <p:spPr bwMode="auto">
            <a:xfrm>
              <a:off x="3025121" y="3837101"/>
              <a:ext cx="3108351" cy="1557217"/>
            </a:xfrm>
            <a:custGeom>
              <a:avLst/>
              <a:gdLst>
                <a:gd name="T0" fmla="*/ 0 w 2808"/>
                <a:gd name="T1" fmla="*/ 1448 h 1448"/>
                <a:gd name="T2" fmla="*/ 540 w 2808"/>
                <a:gd name="T3" fmla="*/ 776 h 1448"/>
                <a:gd name="T4" fmla="*/ 1512 w 2808"/>
                <a:gd name="T5" fmla="*/ 80 h 1448"/>
                <a:gd name="T6" fmla="*/ 2808 w 2808"/>
                <a:gd name="T7" fmla="*/ 1256 h 1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08" h="1448">
                  <a:moveTo>
                    <a:pt x="0" y="1448"/>
                  </a:moveTo>
                  <a:cubicBezTo>
                    <a:pt x="90" y="1336"/>
                    <a:pt x="288" y="1004"/>
                    <a:pt x="540" y="776"/>
                  </a:cubicBezTo>
                  <a:cubicBezTo>
                    <a:pt x="792" y="548"/>
                    <a:pt x="1134" y="0"/>
                    <a:pt x="1512" y="80"/>
                  </a:cubicBezTo>
                  <a:cubicBezTo>
                    <a:pt x="1890" y="160"/>
                    <a:pt x="2538" y="1011"/>
                    <a:pt x="2808" y="1256"/>
                  </a:cubicBezTo>
                </a:path>
              </a:pathLst>
            </a:cu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3025121" y="3305389"/>
              <a:ext cx="2338508" cy="2333066"/>
            </a:xfrm>
            <a:custGeom>
              <a:avLst/>
              <a:gdLst>
                <a:gd name="T0" fmla="*/ 0 w 2136"/>
                <a:gd name="T1" fmla="*/ 1938 h 2178"/>
                <a:gd name="T2" fmla="*/ 852 w 2136"/>
                <a:gd name="T3" fmla="*/ 210 h 2178"/>
                <a:gd name="T4" fmla="*/ 1536 w 2136"/>
                <a:gd name="T5" fmla="*/ 678 h 2178"/>
                <a:gd name="T6" fmla="*/ 2136 w 2136"/>
                <a:gd name="T7" fmla="*/ 2178 h 2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36" h="2178">
                  <a:moveTo>
                    <a:pt x="0" y="1938"/>
                  </a:moveTo>
                  <a:cubicBezTo>
                    <a:pt x="298" y="1179"/>
                    <a:pt x="596" y="420"/>
                    <a:pt x="852" y="210"/>
                  </a:cubicBezTo>
                  <a:cubicBezTo>
                    <a:pt x="1108" y="0"/>
                    <a:pt x="1322" y="350"/>
                    <a:pt x="1536" y="678"/>
                  </a:cubicBezTo>
                  <a:cubicBezTo>
                    <a:pt x="1750" y="1006"/>
                    <a:pt x="2036" y="1930"/>
                    <a:pt x="2136" y="2178"/>
                  </a:cubicBezTo>
                </a:path>
              </a:pathLst>
            </a:custGeom>
            <a:noFill/>
            <a:ln w="5715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700">
                <a:solidFill>
                  <a:srgbClr val="FF0000"/>
                </a:solidFill>
              </a:endParaRPr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6159267" y="4965716"/>
              <a:ext cx="1139199" cy="427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7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PFMe</a:t>
              </a:r>
              <a:endParaRPr kumimoji="0" lang="en-US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7"/>
            <p:cNvSpPr txBox="1">
              <a:spLocks noChangeArrowheads="1"/>
            </p:cNvSpPr>
            <p:nvPr/>
          </p:nvSpPr>
          <p:spPr bwMode="auto">
            <a:xfrm>
              <a:off x="5357761" y="5634064"/>
              <a:ext cx="1152587" cy="427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7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PFMg</a:t>
              </a:r>
              <a:endParaRPr kumimoji="0" lang="en-US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 Box 5"/>
            <p:cNvSpPr txBox="1">
              <a:spLocks noChangeArrowheads="1"/>
            </p:cNvSpPr>
            <p:nvPr/>
          </p:nvSpPr>
          <p:spPr bwMode="auto">
            <a:xfrm>
              <a:off x="6947289" y="5467718"/>
              <a:ext cx="942025" cy="427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X</a:t>
              </a:r>
              <a:r>
                <a:rPr kumimoji="0" lang="en-US" sz="27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1</a:t>
              </a:r>
              <a:endParaRPr kumimoji="0" lang="en-US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3"/>
            <p:cNvSpPr txBox="1">
              <a:spLocks noChangeArrowheads="1"/>
            </p:cNvSpPr>
            <p:nvPr/>
          </p:nvSpPr>
          <p:spPr bwMode="auto">
            <a:xfrm>
              <a:off x="2084642" y="2650613"/>
              <a:ext cx="892475" cy="581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PFT</a:t>
              </a:r>
              <a:endParaRPr kumimoji="0" lang="en-US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2"/>
            <p:cNvSpPr txBox="1">
              <a:spLocks noChangeArrowheads="1"/>
            </p:cNvSpPr>
            <p:nvPr/>
          </p:nvSpPr>
          <p:spPr bwMode="auto">
            <a:xfrm>
              <a:off x="6163436" y="3885718"/>
              <a:ext cx="942025" cy="5880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PFT</a:t>
              </a:r>
              <a:endParaRPr kumimoji="0" lang="en-US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901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/>
          </a:bodyPr>
          <a:lstStyle/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 Produtividade dos fatores</a:t>
            </a:r>
          </a:p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Lei dos rendimentos</a:t>
            </a:r>
          </a:p>
          <a:p>
            <a:pPr marL="355600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smtClean="0"/>
              <a:t>1° Estágio = Estágio irracional de produção</a:t>
            </a:r>
          </a:p>
          <a:p>
            <a:pPr marL="611632" lvl="1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err="1" smtClean="0"/>
              <a:t>PFMe</a:t>
            </a:r>
            <a:r>
              <a:rPr lang="pt-BR" dirty="0" smtClean="0"/>
              <a:t>, </a:t>
            </a:r>
            <a:r>
              <a:rPr lang="pt-BR" dirty="0" err="1" smtClean="0"/>
              <a:t>PFMg</a:t>
            </a:r>
            <a:r>
              <a:rPr lang="pt-BR" dirty="0" smtClean="0"/>
              <a:t> e PFT sempre crescentes e positivos</a:t>
            </a:r>
          </a:p>
          <a:p>
            <a:pPr marL="611632" lvl="1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err="1" smtClean="0"/>
              <a:t>PFMg</a:t>
            </a:r>
            <a:r>
              <a:rPr lang="pt-BR" dirty="0" smtClean="0"/>
              <a:t> sempre maior que </a:t>
            </a:r>
            <a:r>
              <a:rPr lang="pt-BR" dirty="0" err="1" smtClean="0"/>
              <a:t>PFMe</a:t>
            </a:r>
            <a:endParaRPr lang="pt-BR" dirty="0"/>
          </a:p>
          <a:p>
            <a:pPr marL="611632" lvl="1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smtClean="0"/>
              <a:t>Alocação ineficiente dos produtos</a:t>
            </a:r>
          </a:p>
          <a:p>
            <a:pPr marL="611632" lvl="1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smtClean="0"/>
              <a:t>Limite entre 1° e 2° estágios = ponto máximo do </a:t>
            </a:r>
            <a:r>
              <a:rPr lang="pt-BR" dirty="0" err="1" smtClean="0"/>
              <a:t>PFMe</a:t>
            </a:r>
            <a:r>
              <a:rPr lang="pt-BR" dirty="0" smtClean="0"/>
              <a:t>, igualando-se ao </a:t>
            </a:r>
            <a:r>
              <a:rPr lang="pt-BR" dirty="0" err="1" smtClean="0"/>
              <a:t>PFMg</a:t>
            </a: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89055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 Produtividade dos fatores</a:t>
            </a:r>
          </a:p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Lei dos rendimentos</a:t>
            </a:r>
          </a:p>
          <a:p>
            <a:pPr marL="355600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/>
              <a:t>2</a:t>
            </a:r>
            <a:r>
              <a:rPr lang="pt-BR" dirty="0" smtClean="0"/>
              <a:t>° Estágio = Estágio racional de produção</a:t>
            </a:r>
          </a:p>
          <a:p>
            <a:pPr marL="611632" lvl="1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err="1" smtClean="0"/>
              <a:t>PFMg</a:t>
            </a:r>
            <a:r>
              <a:rPr lang="pt-BR" dirty="0" smtClean="0"/>
              <a:t> e </a:t>
            </a:r>
            <a:r>
              <a:rPr lang="pt-BR" dirty="0" err="1" smtClean="0"/>
              <a:t>PFMe</a:t>
            </a:r>
            <a:r>
              <a:rPr lang="pt-BR" dirty="0" smtClean="0"/>
              <a:t> decrescentes </a:t>
            </a:r>
            <a:endParaRPr lang="pt-BR" dirty="0"/>
          </a:p>
          <a:p>
            <a:pPr marL="611632" lvl="1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err="1" smtClean="0"/>
              <a:t>PFMe</a:t>
            </a:r>
            <a:r>
              <a:rPr lang="pt-BR" dirty="0" smtClean="0"/>
              <a:t> sempre maior que </a:t>
            </a:r>
            <a:r>
              <a:rPr lang="pt-BR" dirty="0" err="1" smtClean="0"/>
              <a:t>PFMg</a:t>
            </a:r>
            <a:endParaRPr lang="pt-BR" dirty="0" smtClean="0"/>
          </a:p>
          <a:p>
            <a:pPr marL="611632" lvl="1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smtClean="0"/>
              <a:t>Limite entre 2° e 3° estágios = ponto máximo do PFT e </a:t>
            </a:r>
            <a:r>
              <a:rPr lang="pt-BR" dirty="0" err="1" smtClean="0"/>
              <a:t>PFMg</a:t>
            </a:r>
            <a:r>
              <a:rPr lang="pt-BR" dirty="0" smtClean="0"/>
              <a:t> igual a zero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2354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1.1. Produtividade dos fatores</a:t>
            </a:r>
          </a:p>
          <a:p>
            <a:pPr marL="136525" indent="0">
              <a:buNone/>
              <a:tabLst>
                <a:tab pos="355600" algn="l"/>
              </a:tabLst>
            </a:pPr>
            <a:r>
              <a:rPr lang="pt-BR" b="1" dirty="0" smtClean="0"/>
              <a:t>Lei dos rendimentos</a:t>
            </a:r>
          </a:p>
          <a:p>
            <a:pPr marL="355600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/>
              <a:t>3</a:t>
            </a:r>
            <a:r>
              <a:rPr lang="pt-BR" dirty="0" smtClean="0"/>
              <a:t>° Estágio = Estágio irracional de produção</a:t>
            </a:r>
          </a:p>
          <a:p>
            <a:pPr marL="611632" lvl="1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smtClean="0"/>
              <a:t>PFT e </a:t>
            </a:r>
            <a:r>
              <a:rPr lang="pt-BR" dirty="0" err="1" smtClean="0"/>
              <a:t>PFMe</a:t>
            </a:r>
            <a:r>
              <a:rPr lang="pt-BR" dirty="0" smtClean="0"/>
              <a:t> decrescentes e </a:t>
            </a:r>
            <a:r>
              <a:rPr lang="pt-BR" dirty="0" err="1" smtClean="0"/>
              <a:t>PFMg</a:t>
            </a:r>
            <a:r>
              <a:rPr lang="pt-BR" dirty="0" smtClean="0"/>
              <a:t> negativo</a:t>
            </a:r>
          </a:p>
          <a:p>
            <a:pPr marL="611632" lvl="1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smtClean="0"/>
              <a:t>Aumento do insumo variável = redução do PFT, crescimento do custo e redução da receita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390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Objetivo econômico = maximização do lucro ou da receita líquida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Análise marginal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Determinar o nível de insumo variável que maximiza o lucro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Comparar o custo do insumo variável com a receita do produto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2</a:t>
            </a:r>
            <a:r>
              <a:rPr lang="pt-BR" dirty="0" smtClean="0"/>
              <a:t>. Maximização do lucro a partir da função de produção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509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Um insumo variável deve ser empregado até o ponto onde o valor adicional do produto for maior ou igual ao total adicional do custo do insumo, isto é:</a:t>
            </a:r>
          </a:p>
          <a:p>
            <a:pPr marL="109728" indent="0" algn="ctr">
              <a:lnSpc>
                <a:spcPct val="150000"/>
              </a:lnSpc>
              <a:buNone/>
            </a:pPr>
            <a:r>
              <a:rPr lang="pt-BR" sz="2200" dirty="0" err="1" smtClean="0"/>
              <a:t>PFMg</a:t>
            </a:r>
            <a:r>
              <a:rPr lang="pt-BR" sz="2200" dirty="0" smtClean="0"/>
              <a:t> do insumo x Preço do produto ≥ Preço do insumo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Desde que:</a:t>
            </a:r>
          </a:p>
          <a:p>
            <a:pPr marL="109728" indent="0" algn="ctr">
              <a:lnSpc>
                <a:spcPct val="150000"/>
              </a:lnSpc>
              <a:buNone/>
            </a:pPr>
            <a:r>
              <a:rPr lang="pt-BR" sz="2300" dirty="0" err="1" smtClean="0"/>
              <a:t>VPMg</a:t>
            </a:r>
            <a:r>
              <a:rPr lang="pt-BR" sz="2300" dirty="0" smtClean="0"/>
              <a:t> do </a:t>
            </a:r>
            <a:r>
              <a:rPr lang="pt-BR" sz="2300" dirty="0"/>
              <a:t>insumo </a:t>
            </a:r>
            <a:r>
              <a:rPr lang="pt-BR" sz="2300" dirty="0" smtClean="0"/>
              <a:t>≥ Preço do insumo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2</a:t>
            </a:r>
            <a:r>
              <a:rPr lang="pt-BR" dirty="0" smtClean="0"/>
              <a:t>. Maximização do </a:t>
            </a:r>
            <a:r>
              <a:rPr lang="pt-BR" dirty="0"/>
              <a:t>lucro a partir da função de produção</a:t>
            </a:r>
          </a:p>
        </p:txBody>
      </p:sp>
    </p:spTree>
    <p:extLst>
      <p:ext uri="{BB962C8B-B14F-4D97-AF65-F5344CB8AC3E}">
        <p14:creationId xmlns:p14="http://schemas.microsoft.com/office/powerpoint/2010/main" val="3505034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Derivação matemática:</a:t>
            </a:r>
          </a:p>
          <a:p>
            <a:pPr marL="109728" indent="0" algn="ctr">
              <a:lnSpc>
                <a:spcPct val="150000"/>
              </a:lnSpc>
              <a:buNone/>
            </a:pPr>
            <a:r>
              <a:rPr lang="pt-BR" sz="2400" dirty="0" smtClean="0"/>
              <a:t>MAX </a:t>
            </a:r>
            <a:r>
              <a:rPr lang="el-GR" sz="2400" dirty="0"/>
              <a:t>π = </a:t>
            </a:r>
            <a:r>
              <a:rPr lang="pt-BR" sz="2400" dirty="0"/>
              <a:t>RT – </a:t>
            </a:r>
            <a:r>
              <a:rPr lang="pt-BR" sz="2400" dirty="0" smtClean="0"/>
              <a:t>CT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Em que: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MAX </a:t>
            </a:r>
            <a:r>
              <a:rPr lang="el-GR" dirty="0" smtClean="0"/>
              <a:t>Π</a:t>
            </a:r>
            <a:r>
              <a:rPr lang="pt-BR" dirty="0" smtClean="0"/>
              <a:t> = máximo lucro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RT = receita total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CT = custo total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2</a:t>
            </a:r>
            <a:r>
              <a:rPr lang="pt-BR" dirty="0" smtClean="0"/>
              <a:t>. Maximização do lucro </a:t>
            </a:r>
            <a:r>
              <a:rPr lang="pt-BR" dirty="0"/>
              <a:t>a partir da função de produção</a:t>
            </a:r>
          </a:p>
        </p:txBody>
      </p:sp>
    </p:spTree>
    <p:extLst>
      <p:ext uri="{BB962C8B-B14F-4D97-AF65-F5344CB8AC3E}">
        <p14:creationId xmlns:p14="http://schemas.microsoft.com/office/powerpoint/2010/main" val="147284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Custo total (CT):</a:t>
            </a:r>
          </a:p>
          <a:p>
            <a:pPr marL="109728" indent="0">
              <a:lnSpc>
                <a:spcPct val="150000"/>
              </a:lnSpc>
              <a:buNone/>
            </a:pPr>
            <a:endParaRPr lang="pt-BR" dirty="0" smtClean="0"/>
          </a:p>
          <a:p>
            <a:pPr>
              <a:lnSpc>
                <a:spcPct val="150000"/>
              </a:lnSpc>
            </a:pPr>
            <a:r>
              <a:rPr lang="pt-BR" dirty="0" smtClean="0"/>
              <a:t>Em que: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X</a:t>
            </a:r>
            <a:r>
              <a:rPr lang="pt-BR" baseline="-25000" dirty="0" smtClean="0"/>
              <a:t>1 </a:t>
            </a:r>
            <a:r>
              <a:rPr lang="pt-BR" dirty="0" smtClean="0"/>
              <a:t>= quantidade de insumo variável utilizado na produção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P</a:t>
            </a:r>
            <a:r>
              <a:rPr lang="pt-BR" baseline="-25000" dirty="0" smtClean="0"/>
              <a:t>X</a:t>
            </a:r>
            <a:r>
              <a:rPr lang="pt-BR" baseline="-50000" dirty="0" smtClean="0"/>
              <a:t>1</a:t>
            </a:r>
            <a:r>
              <a:rPr lang="pt-BR" dirty="0" smtClean="0"/>
              <a:t> = preço do insumo variável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K = custo dos insumos fixos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2</a:t>
            </a:r>
            <a:r>
              <a:rPr lang="pt-BR" dirty="0" smtClean="0"/>
              <a:t>. Maximização do </a:t>
            </a:r>
            <a:r>
              <a:rPr lang="pt-BR" dirty="0"/>
              <a:t>lucro a partir da função de produção</a:t>
            </a:r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537988"/>
              </p:ext>
            </p:extLst>
          </p:nvPr>
        </p:nvGraphicFramePr>
        <p:xfrm>
          <a:off x="2747609" y="2199720"/>
          <a:ext cx="3648781" cy="725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20" name="Equação" r:id="rId3" imgW="1168400" imgH="241300" progId="Equation.3">
                  <p:embed/>
                </p:oleObj>
              </mc:Choice>
              <mc:Fallback>
                <p:oleObj name="Equação" r:id="rId3" imgW="1168400" imgH="2413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7609" y="2199720"/>
                        <a:ext cx="3648781" cy="7252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589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Matematicamente, pode ser representada da seguinte forma:</a:t>
            </a:r>
          </a:p>
          <a:p>
            <a:pPr marL="109728" indent="0">
              <a:lnSpc>
                <a:spcPct val="150000"/>
              </a:lnSpc>
              <a:buNone/>
            </a:pPr>
            <a:endParaRPr lang="pt-BR" sz="2000" dirty="0" smtClean="0"/>
          </a:p>
          <a:p>
            <a:pPr>
              <a:lnSpc>
                <a:spcPct val="150000"/>
              </a:lnSpc>
            </a:pPr>
            <a:r>
              <a:rPr lang="pt-BR" dirty="0" smtClean="0"/>
              <a:t>Em que: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X</a:t>
            </a:r>
            <a:r>
              <a:rPr lang="pt-BR" baseline="-25000" dirty="0" smtClean="0"/>
              <a:t>1</a:t>
            </a:r>
            <a:r>
              <a:rPr lang="pt-BR" dirty="0" smtClean="0"/>
              <a:t>, X</a:t>
            </a:r>
            <a:r>
              <a:rPr lang="pt-BR" baseline="-25000" dirty="0" smtClean="0"/>
              <a:t>2</a:t>
            </a:r>
            <a:r>
              <a:rPr lang="pt-BR" dirty="0" smtClean="0"/>
              <a:t>, ..., </a:t>
            </a:r>
            <a:r>
              <a:rPr lang="pt-BR" dirty="0" err="1" smtClean="0"/>
              <a:t>X</a:t>
            </a:r>
            <a:r>
              <a:rPr lang="pt-BR" baseline="-25000" dirty="0" err="1" smtClean="0"/>
              <a:t>n</a:t>
            </a:r>
            <a:r>
              <a:rPr lang="pt-BR" dirty="0" smtClean="0"/>
              <a:t> = quantidade dos vários tipos de insumo utilizados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Y = quantidade de produto obtida a partir desses insumos, por período de tempo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3367384"/>
              </p:ext>
            </p:extLst>
          </p:nvPr>
        </p:nvGraphicFramePr>
        <p:xfrm>
          <a:off x="2209800" y="2708275"/>
          <a:ext cx="47244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92" name="Equação" r:id="rId3" imgW="1320480" imgH="203040" progId="Equation.3">
                  <p:embed/>
                </p:oleObj>
              </mc:Choice>
              <mc:Fallback>
                <p:oleObj name="Equação" r:id="rId3" imgW="1320480" imgH="20304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708275"/>
                        <a:ext cx="4724400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7593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Receita total (RT):</a:t>
            </a:r>
          </a:p>
          <a:p>
            <a:pPr marL="109728" indent="0">
              <a:lnSpc>
                <a:spcPct val="150000"/>
              </a:lnSpc>
              <a:buNone/>
            </a:pPr>
            <a:endParaRPr lang="pt-BR" dirty="0" smtClean="0"/>
          </a:p>
          <a:p>
            <a:pPr>
              <a:lnSpc>
                <a:spcPct val="150000"/>
              </a:lnSpc>
            </a:pPr>
            <a:r>
              <a:rPr lang="pt-BR" dirty="0" smtClean="0"/>
              <a:t>Em que: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Y = quantidade vendida do produto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P</a:t>
            </a:r>
            <a:r>
              <a:rPr lang="pt-BR" baseline="-25000" dirty="0" smtClean="0"/>
              <a:t>Y</a:t>
            </a:r>
            <a:r>
              <a:rPr lang="pt-BR" dirty="0" smtClean="0"/>
              <a:t> = preço de venda do produto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2</a:t>
            </a:r>
            <a:r>
              <a:rPr lang="pt-BR" dirty="0" smtClean="0"/>
              <a:t>. Maximização do </a:t>
            </a:r>
            <a:r>
              <a:rPr lang="pt-BR" dirty="0"/>
              <a:t>lucro a partir da função de produção</a:t>
            </a:r>
          </a:p>
        </p:txBody>
      </p:sp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484193"/>
              </p:ext>
            </p:extLst>
          </p:nvPr>
        </p:nvGraphicFramePr>
        <p:xfrm>
          <a:off x="3142456" y="2204864"/>
          <a:ext cx="2859087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44" name="Equação" r:id="rId3" imgW="749160" imgH="215640" progId="Equation.3">
                  <p:embed/>
                </p:oleObj>
              </mc:Choice>
              <mc:Fallback>
                <p:oleObj name="Equação" r:id="rId3" imgW="749160" imgH="21564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2456" y="2204864"/>
                        <a:ext cx="2859087" cy="8175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3485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Maximização do lucro a partir da função de produção = diferenciação em relação ao insumo variável X</a:t>
            </a:r>
            <a:r>
              <a:rPr lang="pt-BR" baseline="-25000" dirty="0" smtClean="0"/>
              <a:t>1</a:t>
            </a:r>
            <a:r>
              <a:rPr lang="pt-BR" dirty="0" smtClean="0"/>
              <a:t> e igualar a zero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Assumindo                                       , então:</a:t>
            </a:r>
          </a:p>
          <a:p>
            <a:pPr marL="109728" indent="0">
              <a:buNone/>
            </a:pPr>
            <a:endParaRPr lang="pt-BR" dirty="0" smtClean="0"/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2</a:t>
            </a:r>
            <a:r>
              <a:rPr lang="pt-BR" dirty="0" smtClean="0"/>
              <a:t>. Maximização do </a:t>
            </a:r>
            <a:r>
              <a:rPr lang="pt-BR" dirty="0"/>
              <a:t>lucro a partir da função de produção</a:t>
            </a:r>
          </a:p>
        </p:txBody>
      </p:sp>
      <p:graphicFrame>
        <p:nvGraphicFramePr>
          <p:cNvPr id="8" name="Obje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204666"/>
              </p:ext>
            </p:extLst>
          </p:nvPr>
        </p:nvGraphicFramePr>
        <p:xfrm>
          <a:off x="638175" y="2886075"/>
          <a:ext cx="3979863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91" name="Equação" r:id="rId3" imgW="1676160" imgH="241200" progId="Equation.3">
                  <p:embed/>
                </p:oleObj>
              </mc:Choice>
              <mc:Fallback>
                <p:oleObj name="Equação" r:id="rId3" imgW="1676160" imgH="241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175" y="2886075"/>
                        <a:ext cx="3979863" cy="5508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214787"/>
              </p:ext>
            </p:extLst>
          </p:nvPr>
        </p:nvGraphicFramePr>
        <p:xfrm>
          <a:off x="755576" y="3429000"/>
          <a:ext cx="8136904" cy="100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92" name="Equação" r:id="rId5" imgW="3632200" imgH="457200" progId="Equation.3">
                  <p:embed/>
                </p:oleObj>
              </mc:Choice>
              <mc:Fallback>
                <p:oleObj name="Equação" r:id="rId5" imgW="3632200" imgH="457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429000"/>
                        <a:ext cx="8136904" cy="10069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857045"/>
              </p:ext>
            </p:extLst>
          </p:nvPr>
        </p:nvGraphicFramePr>
        <p:xfrm>
          <a:off x="2843808" y="4365104"/>
          <a:ext cx="4104456" cy="1061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93" name="Equação" r:id="rId7" imgW="1485900" imgH="393700" progId="Equation.3">
                  <p:embed/>
                </p:oleObj>
              </mc:Choice>
              <mc:Fallback>
                <p:oleObj name="Equação" r:id="rId7" imgW="1485900" imgH="3937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4365104"/>
                        <a:ext cx="4104456" cy="10611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to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619341"/>
              </p:ext>
            </p:extLst>
          </p:nvPr>
        </p:nvGraphicFramePr>
        <p:xfrm>
          <a:off x="3779912" y="5445224"/>
          <a:ext cx="5039718" cy="1124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94" name="Equação" r:id="rId9" imgW="1688367" imgH="380835" progId="Equation.3">
                  <p:embed/>
                </p:oleObj>
              </mc:Choice>
              <mc:Fallback>
                <p:oleObj name="Equação" r:id="rId9" imgW="1688367" imgH="380835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5445224"/>
                        <a:ext cx="5039718" cy="11247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8580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endParaRPr lang="pt-BR" dirty="0" smtClean="0"/>
          </a:p>
          <a:p>
            <a:pPr marL="109728" indent="0">
              <a:buNone/>
            </a:pPr>
            <a:endParaRPr lang="pt-BR" dirty="0" smtClean="0"/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r>
              <a:rPr lang="pt-BR" dirty="0" smtClean="0"/>
              <a:t>Como                     , então:</a:t>
            </a:r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endParaRPr lang="pt-BR" dirty="0" smtClean="0"/>
          </a:p>
          <a:p>
            <a:pPr marL="109728" indent="0">
              <a:buNone/>
            </a:pPr>
            <a:r>
              <a:rPr lang="pt-BR" dirty="0" smtClean="0"/>
              <a:t>Sendo                                       , então:</a:t>
            </a:r>
          </a:p>
          <a:p>
            <a:pPr marL="109728" indent="0">
              <a:buNone/>
            </a:pPr>
            <a:r>
              <a:rPr lang="pt-BR" dirty="0" smtClean="0"/>
              <a:t> </a:t>
            </a:r>
          </a:p>
          <a:p>
            <a:pPr marL="109728" indent="0">
              <a:buNone/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2</a:t>
            </a:r>
            <a:r>
              <a:rPr lang="pt-BR" dirty="0" smtClean="0"/>
              <a:t>. Maximização do </a:t>
            </a:r>
            <a:r>
              <a:rPr lang="pt-BR" dirty="0"/>
              <a:t>lucro a partir da função de produção</a:t>
            </a:r>
          </a:p>
        </p:txBody>
      </p:sp>
      <p:graphicFrame>
        <p:nvGraphicFramePr>
          <p:cNvPr id="19" name="Objeto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499103"/>
              </p:ext>
            </p:extLst>
          </p:nvPr>
        </p:nvGraphicFramePr>
        <p:xfrm>
          <a:off x="611560" y="1412776"/>
          <a:ext cx="3700515" cy="10235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28" name="Equação" r:id="rId3" imgW="1358310" imgH="380835" progId="Equation.3">
                  <p:embed/>
                </p:oleObj>
              </mc:Choice>
              <mc:Fallback>
                <p:oleObj name="Equação" r:id="rId3" imgW="1358310" imgH="380835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412776"/>
                        <a:ext cx="3700515" cy="10235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to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3440043"/>
              </p:ext>
            </p:extLst>
          </p:nvPr>
        </p:nvGraphicFramePr>
        <p:xfrm>
          <a:off x="611560" y="2348880"/>
          <a:ext cx="2592288" cy="976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29" name="Equação" r:id="rId5" imgW="1002865" imgH="380835" progId="Equation.3">
                  <p:embed/>
                </p:oleObj>
              </mc:Choice>
              <mc:Fallback>
                <p:oleObj name="Equação" r:id="rId5" imgW="1002865" imgH="380835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348880"/>
                        <a:ext cx="2592288" cy="9768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to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8714631"/>
              </p:ext>
            </p:extLst>
          </p:nvPr>
        </p:nvGraphicFramePr>
        <p:xfrm>
          <a:off x="1763688" y="3068960"/>
          <a:ext cx="2018036" cy="9807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30" name="Equação" r:id="rId7" imgW="774364" imgH="380835" progId="Equation.3">
                  <p:embed/>
                </p:oleObj>
              </mc:Choice>
              <mc:Fallback>
                <p:oleObj name="Equação" r:id="rId7" imgW="774364" imgH="380835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3068960"/>
                        <a:ext cx="2018036" cy="9807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to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630970"/>
              </p:ext>
            </p:extLst>
          </p:nvPr>
        </p:nvGraphicFramePr>
        <p:xfrm>
          <a:off x="683568" y="3985253"/>
          <a:ext cx="3707904" cy="6678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31" name="Equação" r:id="rId9" imgW="1167893" imgH="215806" progId="Equation.3">
                  <p:embed/>
                </p:oleObj>
              </mc:Choice>
              <mc:Fallback>
                <p:oleObj name="Equação" r:id="rId9" imgW="1167893" imgH="215806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985253"/>
                        <a:ext cx="3707904" cy="6678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to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286011"/>
              </p:ext>
            </p:extLst>
          </p:nvPr>
        </p:nvGraphicFramePr>
        <p:xfrm>
          <a:off x="5796136" y="3933056"/>
          <a:ext cx="3016887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32" name="Equação" r:id="rId11" imgW="977476" imgH="215806" progId="Equation.3">
                  <p:embed/>
                </p:oleObj>
              </mc:Choice>
              <mc:Fallback>
                <p:oleObj name="Equação" r:id="rId11" imgW="977476" imgH="215806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3933056"/>
                        <a:ext cx="3016887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to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960947"/>
              </p:ext>
            </p:extLst>
          </p:nvPr>
        </p:nvGraphicFramePr>
        <p:xfrm>
          <a:off x="1835696" y="4653136"/>
          <a:ext cx="4060632" cy="692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33" name="Equação" r:id="rId13" imgW="1231366" imgH="215806" progId="Equation.3">
                  <p:embed/>
                </p:oleObj>
              </mc:Choice>
              <mc:Fallback>
                <p:oleObj name="Equação" r:id="rId13" imgW="1231366" imgH="215806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653136"/>
                        <a:ext cx="4060632" cy="6926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to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591472"/>
              </p:ext>
            </p:extLst>
          </p:nvPr>
        </p:nvGraphicFramePr>
        <p:xfrm>
          <a:off x="4788024" y="5445224"/>
          <a:ext cx="3635896" cy="9585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34" name="Equação" r:id="rId15" imgW="799753" imgH="215806" progId="Equation.3">
                  <p:embed/>
                </p:oleObj>
              </mc:Choice>
              <mc:Fallback>
                <p:oleObj name="Equação" r:id="rId15" imgW="799753" imgH="215806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5445224"/>
                        <a:ext cx="3635896" cy="9585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tângulo 31"/>
          <p:cNvSpPr/>
          <p:nvPr/>
        </p:nvSpPr>
        <p:spPr>
          <a:xfrm>
            <a:off x="4788024" y="3985900"/>
            <a:ext cx="57606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2800" b="1" cap="none" spc="0" dirty="0" smtClean="0">
                <a:ln w="12700">
                  <a:noFill/>
                  <a:prstDash val="solid"/>
                </a:ln>
              </a:rPr>
              <a:t>⇒</a:t>
            </a:r>
            <a:endParaRPr lang="pt-BR" sz="2800" b="1" cap="none" spc="0" dirty="0">
              <a:ln w="12700">
                <a:noFill/>
                <a:prstDash val="solid"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806872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Exemplo:</a:t>
            </a:r>
          </a:p>
          <a:p>
            <a:pPr lvl="1"/>
            <a:r>
              <a:rPr lang="pt-BR" dirty="0" smtClean="0"/>
              <a:t>Dos </a:t>
            </a:r>
            <a:r>
              <a:rPr lang="pt-BR" dirty="0"/>
              <a:t>dados contidos na </a:t>
            </a:r>
            <a:r>
              <a:rPr lang="pt-BR" dirty="0" smtClean="0"/>
              <a:t>tabela a seguir, </a:t>
            </a:r>
            <a:r>
              <a:rPr lang="pt-BR" dirty="0"/>
              <a:t>é possível determinar o peso ótimo de abate de terneiro. Para tanto, é necessário introduzir o preço do terneiro e o preço da </a:t>
            </a:r>
            <a:r>
              <a:rPr lang="pt-BR" dirty="0" smtClean="0"/>
              <a:t>ração.</a:t>
            </a:r>
          </a:p>
          <a:p>
            <a:pPr lvl="1"/>
            <a:r>
              <a:rPr lang="pt-BR" dirty="0" smtClean="0"/>
              <a:t>Preço da ração = </a:t>
            </a:r>
            <a:r>
              <a:rPr lang="pt-BR" dirty="0"/>
              <a:t>R$2,00 por </a:t>
            </a:r>
            <a:r>
              <a:rPr lang="pt-BR" dirty="0" smtClean="0"/>
              <a:t>kg</a:t>
            </a:r>
          </a:p>
          <a:p>
            <a:pPr lvl="1"/>
            <a:r>
              <a:rPr lang="pt-BR" dirty="0" smtClean="0"/>
              <a:t>Preço do terneiro = R$15,00 </a:t>
            </a:r>
            <a:r>
              <a:rPr lang="pt-BR" dirty="0"/>
              <a:t>por </a:t>
            </a:r>
            <a:r>
              <a:rPr lang="pt-BR" dirty="0" smtClean="0"/>
              <a:t>kg</a:t>
            </a:r>
          </a:p>
          <a:p>
            <a:pPr marL="393192" lvl="1" indent="0">
              <a:buNone/>
            </a:pPr>
            <a:endParaRPr lang="pt-BR" dirty="0" smtClean="0"/>
          </a:p>
          <a:p>
            <a:pPr lvl="1"/>
            <a:r>
              <a:rPr lang="pt-BR" dirty="0" smtClean="0"/>
              <a:t>Qual o nível de ração que maximiza o lucro?</a:t>
            </a:r>
          </a:p>
          <a:p>
            <a:pPr lvl="1"/>
            <a:r>
              <a:rPr lang="pt-BR" dirty="0" smtClean="0"/>
              <a:t>Qual o nível de ração que maximiza a produção física?</a:t>
            </a:r>
            <a:endParaRPr lang="pt-BR" dirty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2</a:t>
            </a:r>
            <a:r>
              <a:rPr lang="pt-BR" dirty="0" smtClean="0"/>
              <a:t>. Maximização do </a:t>
            </a:r>
            <a:r>
              <a:rPr lang="pt-BR" dirty="0"/>
              <a:t>lucro a partir da função de produção</a:t>
            </a:r>
          </a:p>
        </p:txBody>
      </p:sp>
    </p:spTree>
    <p:extLst>
      <p:ext uri="{BB962C8B-B14F-4D97-AF65-F5344CB8AC3E}">
        <p14:creationId xmlns:p14="http://schemas.microsoft.com/office/powerpoint/2010/main" val="220894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/>
          </a:bodyPr>
          <a:lstStyle/>
          <a:p>
            <a:r>
              <a:rPr lang="pt-BR" dirty="0" smtClean="0"/>
              <a:t>Exemplo: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pPr marL="109728" indent="0">
              <a:buNone/>
            </a:pPr>
            <a:r>
              <a:rPr lang="pt-BR" dirty="0" smtClean="0"/>
              <a:t>X</a:t>
            </a:r>
            <a:r>
              <a:rPr lang="pt-BR" baseline="-25000" dirty="0" smtClean="0"/>
              <a:t>1</a:t>
            </a:r>
            <a:r>
              <a:rPr lang="pt-BR" dirty="0" smtClean="0"/>
              <a:t> = 6,99 = Nível de ração que maximiza o lucro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2</a:t>
            </a:r>
            <a:r>
              <a:rPr lang="pt-BR" dirty="0" smtClean="0"/>
              <a:t>. Maximização do </a:t>
            </a:r>
            <a:r>
              <a:rPr lang="pt-BR" dirty="0"/>
              <a:t>lucro a partir da função de produção</a:t>
            </a:r>
          </a:p>
        </p:txBody>
      </p:sp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0484429"/>
              </p:ext>
            </p:extLst>
          </p:nvPr>
        </p:nvGraphicFramePr>
        <p:xfrm>
          <a:off x="611560" y="1945272"/>
          <a:ext cx="309634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2" name="Equação" r:id="rId3" imgW="1167893" imgH="215806" progId="Equation.3">
                  <p:embed/>
                </p:oleObj>
              </mc:Choice>
              <mc:Fallback>
                <p:oleObj name="Equação" r:id="rId3" imgW="1167893" imgH="21580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945272"/>
                        <a:ext cx="3096344" cy="5760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173807"/>
              </p:ext>
            </p:extLst>
          </p:nvPr>
        </p:nvGraphicFramePr>
        <p:xfrm>
          <a:off x="611560" y="2407337"/>
          <a:ext cx="2304256" cy="10268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3" name="Equação" r:id="rId5" imgW="812447" imgH="368140" progId="Equation.3">
                  <p:embed/>
                </p:oleObj>
              </mc:Choice>
              <mc:Fallback>
                <p:oleObj name="Equação" r:id="rId5" imgW="812447" imgH="3681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407337"/>
                        <a:ext cx="2304256" cy="10268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922657"/>
              </p:ext>
            </p:extLst>
          </p:nvPr>
        </p:nvGraphicFramePr>
        <p:xfrm>
          <a:off x="611560" y="3284984"/>
          <a:ext cx="4720914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4" name="Equação" r:id="rId7" imgW="1739900" imgH="368300" progId="Equation.3">
                  <p:embed/>
                </p:oleObj>
              </mc:Choice>
              <mc:Fallback>
                <p:oleObj name="Equação" r:id="rId7" imgW="1739900" imgH="368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284984"/>
                        <a:ext cx="4720914" cy="1008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6880354"/>
              </p:ext>
            </p:extLst>
          </p:nvPr>
        </p:nvGraphicFramePr>
        <p:xfrm>
          <a:off x="611560" y="4149080"/>
          <a:ext cx="4680520" cy="5680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5" name="Equação" r:id="rId9" imgW="1879560" imgH="228600" progId="Equation.3">
                  <p:embed/>
                </p:oleObj>
              </mc:Choice>
              <mc:Fallback>
                <p:oleObj name="Equação" r:id="rId9" imgW="187956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149080"/>
                        <a:ext cx="4680520" cy="5680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609780"/>
              </p:ext>
            </p:extLst>
          </p:nvPr>
        </p:nvGraphicFramePr>
        <p:xfrm>
          <a:off x="611560" y="4581128"/>
          <a:ext cx="3969441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6" name="Equação" r:id="rId11" imgW="1294838" imgH="215806" progId="Equation.3">
                  <p:embed/>
                </p:oleObj>
              </mc:Choice>
              <mc:Fallback>
                <p:oleObj name="Equação" r:id="rId11" imgW="1294838" imgH="215806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581128"/>
                        <a:ext cx="3969441" cy="648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4779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/>
          </a:bodyPr>
          <a:lstStyle/>
          <a:p>
            <a:r>
              <a:rPr lang="pt-BR" dirty="0" smtClean="0"/>
              <a:t>Exemplo: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pPr marL="109728" indent="0">
              <a:buNone/>
            </a:pPr>
            <a:r>
              <a:rPr lang="pt-BR" dirty="0" smtClean="0"/>
              <a:t>X</a:t>
            </a:r>
            <a:r>
              <a:rPr lang="pt-BR" baseline="-25000" dirty="0" smtClean="0"/>
              <a:t>1</a:t>
            </a:r>
            <a:r>
              <a:rPr lang="pt-BR" dirty="0" smtClean="0"/>
              <a:t> = 7,00 = Nível de ração que maximiza a produção física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2</a:t>
            </a:r>
            <a:r>
              <a:rPr lang="pt-BR" dirty="0" smtClean="0"/>
              <a:t>. Maximização do </a:t>
            </a:r>
            <a:r>
              <a:rPr lang="pt-BR" dirty="0"/>
              <a:t>lucro a partir da função de produção</a:t>
            </a:r>
          </a:p>
        </p:txBody>
      </p:sp>
      <p:graphicFrame>
        <p:nvGraphicFramePr>
          <p:cNvPr id="27" name="Objeto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692194"/>
              </p:ext>
            </p:extLst>
          </p:nvPr>
        </p:nvGraphicFramePr>
        <p:xfrm>
          <a:off x="611560" y="1990441"/>
          <a:ext cx="2786237" cy="1048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52" name="Equação" r:id="rId3" imgW="965200" imgH="368300" progId="Equation.3">
                  <p:embed/>
                </p:oleObj>
              </mc:Choice>
              <mc:Fallback>
                <p:oleObj name="Equação" r:id="rId3" imgW="965200" imgH="368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990441"/>
                        <a:ext cx="2786237" cy="10480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to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047078"/>
              </p:ext>
            </p:extLst>
          </p:nvPr>
        </p:nvGraphicFramePr>
        <p:xfrm>
          <a:off x="611560" y="3101046"/>
          <a:ext cx="4192136" cy="1048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53" name="Equação" r:id="rId5" imgW="1447800" imgH="368300" progId="Equation.3">
                  <p:embed/>
                </p:oleObj>
              </mc:Choice>
              <mc:Fallback>
                <p:oleObj name="Equação" r:id="rId5" imgW="1447800" imgH="3683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101046"/>
                        <a:ext cx="4192136" cy="10480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7159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 </a:t>
            </a:r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2</a:t>
            </a:r>
            <a:r>
              <a:rPr lang="pt-BR" dirty="0" smtClean="0"/>
              <a:t>. Maximização do </a:t>
            </a:r>
            <a:r>
              <a:rPr lang="pt-BR" dirty="0"/>
              <a:t>lucro a partir da função de produção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089629"/>
              </p:ext>
            </p:extLst>
          </p:nvPr>
        </p:nvGraphicFramePr>
        <p:xfrm>
          <a:off x="179512" y="1268760"/>
          <a:ext cx="8856983" cy="54726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7401"/>
                <a:gridCol w="1578611"/>
                <a:gridCol w="863447"/>
                <a:gridCol w="863447"/>
                <a:gridCol w="863447"/>
                <a:gridCol w="863447"/>
                <a:gridCol w="1180996"/>
                <a:gridCol w="772740"/>
                <a:gridCol w="863447"/>
              </a:tblGrid>
              <a:tr h="8803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Insumo variável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(kg ração)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Quantidade produzida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(kg terneiro)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err="1">
                          <a:effectLst/>
                        </a:rPr>
                        <a:t>PMg</a:t>
                      </a:r>
                      <a:r>
                        <a:rPr lang="pt-BR" sz="1400" dirty="0">
                          <a:effectLst/>
                        </a:rPr>
                        <a:t> contínuo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PY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PX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err="1">
                          <a:effectLst/>
                        </a:rPr>
                        <a:t>VPMg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RT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CT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Lucro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ctr"/>
                </a:tc>
              </a:tr>
              <a:tr h="28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29,00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36,00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540,00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435,00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433,00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</a:tr>
              <a:tr h="28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1,50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48,38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41,25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618,75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725,63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722,63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</a:tr>
              <a:tr h="28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70,00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15,00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675,00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1.050,00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4,00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1.046,00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</a:tr>
              <a:tr h="28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2,50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93,13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47,25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15,00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708,75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1.396,88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1.391,88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</a:tr>
              <a:tr h="28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117,00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48,00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720,00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1.755,00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6,00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1.749,00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</a:tr>
              <a:tr h="28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3,50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140,88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47,25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15,00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708,75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2.113,13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7,00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2.106,13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</a:tr>
              <a:tr h="28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164,00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675,00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2.460,00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8,00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2.452,00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</a:tr>
              <a:tr h="28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4,50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185,63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41,25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618,75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2.784,38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9,00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2.775,38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</a:tr>
              <a:tr h="28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205,00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36,00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540,00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3.075,00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10,00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3.065,00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</a:tr>
              <a:tr h="28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5,50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221,38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29,25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438,75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3.320,63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11,00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3.309,63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</a:tr>
              <a:tr h="28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6,00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234,00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21,00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315,00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3.510,00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12,00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3.498,00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</a:tr>
              <a:tr h="28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6,50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242,13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11,25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168,75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3.631,88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13,00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3.618,88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</a:tr>
              <a:tr h="28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6,99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245,00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0,13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3.674,99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13,99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3.661,01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</a:tr>
              <a:tr h="28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245,00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0,00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3.675,00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14,00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3.661,00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</a:tr>
              <a:tr h="28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7,50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241,88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-12,75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-191,25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3.628,13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15,00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3.613,13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</a:tr>
              <a:tr h="2870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8,00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232,00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-27,00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15,00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2,00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-405,00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3.480,00</a:t>
                      </a:r>
                      <a:endParaRPr lang="pt-BR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16,00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3.464,00</a:t>
                      </a: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692" marR="30692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419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Quando se utilizam insumos não-livres, isto é, que possuem preços, o nível de insumo que maximiza lucro é sempre menor que o nível de insumo que maximiza a produção física</a:t>
            </a:r>
            <a:r>
              <a:rPr lang="pt-BR" dirty="0" smtClean="0"/>
              <a:t>.</a:t>
            </a:r>
          </a:p>
          <a:p>
            <a:r>
              <a:rPr lang="pt-BR" dirty="0"/>
              <a:t>Assim, pode-se também definir a função de produção da firma em termos de quantidade mínima de insumos que deve ser utilizada para produzir determinado nível de produção.</a:t>
            </a: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2</a:t>
            </a:r>
            <a:r>
              <a:rPr lang="pt-BR" dirty="0" smtClean="0"/>
              <a:t>. Maximização do </a:t>
            </a:r>
            <a:r>
              <a:rPr lang="pt-BR" dirty="0"/>
              <a:t>lucro a partir da função de produção</a:t>
            </a:r>
          </a:p>
        </p:txBody>
      </p:sp>
    </p:spTree>
    <p:extLst>
      <p:ext uri="{BB962C8B-B14F-4D97-AF65-F5344CB8AC3E}">
        <p14:creationId xmlns:p14="http://schemas.microsoft.com/office/powerpoint/2010/main" val="44389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/>
              <a:t>Enquanto a firma estiver utilizando a tecnologia de produção mais eficiente à disposição no mercado, a quantidade de bens que ela consegue produzir depende: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das </a:t>
            </a:r>
            <a:r>
              <a:rPr lang="pt-BR" dirty="0"/>
              <a:t>quantidades dos diversos recursos produtivos empregados no processo de produção</a:t>
            </a:r>
            <a:r>
              <a:rPr lang="pt-BR" dirty="0" smtClean="0"/>
              <a:t>; e</a:t>
            </a:r>
            <a:endParaRPr lang="pt-BR" dirty="0"/>
          </a:p>
          <a:p>
            <a:pPr lvl="1">
              <a:lnSpc>
                <a:spcPct val="150000"/>
              </a:lnSpc>
            </a:pPr>
            <a:r>
              <a:rPr lang="pt-BR" dirty="0" smtClean="0"/>
              <a:t>da </a:t>
            </a:r>
            <a:r>
              <a:rPr lang="pt-BR" dirty="0"/>
              <a:t>eficiência com a qual se utilizam esses recursos produtivos.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2</a:t>
            </a:r>
            <a:r>
              <a:rPr lang="pt-BR" dirty="0" smtClean="0"/>
              <a:t>. Maximização do </a:t>
            </a:r>
            <a:r>
              <a:rPr lang="pt-BR" dirty="0"/>
              <a:t>lucro a partir da função de produção</a:t>
            </a:r>
          </a:p>
        </p:txBody>
      </p:sp>
    </p:spTree>
    <p:extLst>
      <p:ext uri="{BB962C8B-B14F-4D97-AF65-F5344CB8AC3E}">
        <p14:creationId xmlns:p14="http://schemas.microsoft.com/office/powerpoint/2010/main" val="37513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Três conceitos importantes:</a:t>
            </a:r>
          </a:p>
          <a:p>
            <a:pPr lvl="1">
              <a:lnSpc>
                <a:spcPct val="150000"/>
              </a:lnSpc>
            </a:pPr>
            <a:r>
              <a:rPr lang="pt-BR" sz="2700" dirty="0" smtClean="0"/>
              <a:t>CFT = custo </a:t>
            </a:r>
            <a:r>
              <a:rPr lang="pt-BR" sz="2700" dirty="0"/>
              <a:t>fixo </a:t>
            </a:r>
            <a:r>
              <a:rPr lang="pt-BR" sz="2700" dirty="0" smtClean="0"/>
              <a:t>total;</a:t>
            </a:r>
          </a:p>
          <a:p>
            <a:pPr lvl="1">
              <a:lnSpc>
                <a:spcPct val="150000"/>
              </a:lnSpc>
            </a:pPr>
            <a:r>
              <a:rPr lang="pt-BR" sz="2700" dirty="0" smtClean="0"/>
              <a:t>CVT = custo </a:t>
            </a:r>
            <a:r>
              <a:rPr lang="pt-BR" sz="2700" dirty="0"/>
              <a:t>variável </a:t>
            </a:r>
            <a:r>
              <a:rPr lang="pt-BR" sz="2700" dirty="0" smtClean="0"/>
              <a:t>total; e</a:t>
            </a:r>
          </a:p>
          <a:p>
            <a:pPr lvl="1">
              <a:lnSpc>
                <a:spcPct val="150000"/>
              </a:lnSpc>
            </a:pPr>
            <a:r>
              <a:rPr lang="pt-BR" sz="2700" dirty="0" smtClean="0"/>
              <a:t>CT = custo </a:t>
            </a:r>
            <a:r>
              <a:rPr lang="pt-BR" sz="2700" dirty="0"/>
              <a:t>total.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3</a:t>
            </a:r>
            <a:r>
              <a:rPr lang="pt-BR" dirty="0" smtClean="0"/>
              <a:t>. Função de custos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6322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t-BR" dirty="0" smtClean="0"/>
              <a:t>Relações de insumo-produto dependem: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Quantidade de recursos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Tecnologia de produção = forma de utilização dos insumos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Abordagem inicial = apenas um insumo variável e seu efeito na produção</a:t>
            </a:r>
            <a:r>
              <a:rPr lang="pt-BR" dirty="0"/>
              <a:t> </a:t>
            </a:r>
            <a:r>
              <a:rPr lang="pt-BR" dirty="0" smtClean="0"/>
              <a:t>= fator-produto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  <p:graphicFrame>
        <p:nvGraphicFramePr>
          <p:cNvPr id="6" name="Obje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094378"/>
              </p:ext>
            </p:extLst>
          </p:nvPr>
        </p:nvGraphicFramePr>
        <p:xfrm>
          <a:off x="3413125" y="5660603"/>
          <a:ext cx="231616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10" name="Equação" r:id="rId3" imgW="647640" imgH="203040" progId="Equation.3">
                  <p:embed/>
                </p:oleObj>
              </mc:Choice>
              <mc:Fallback>
                <p:oleObj name="Equação" r:id="rId3" imgW="647640" imgH="203040" progId="Equation.3">
                  <p:embed/>
                  <p:pic>
                    <p:nvPicPr>
                      <p:cNvPr id="0" name="Obje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3125" y="5660603"/>
                        <a:ext cx="2316163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039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Custo fixo total</a:t>
            </a:r>
          </a:p>
          <a:p>
            <a:r>
              <a:rPr lang="pt-BR" dirty="0" smtClean="0"/>
              <a:t>Os </a:t>
            </a:r>
            <a:r>
              <a:rPr lang="pt-BR" dirty="0"/>
              <a:t>insumos fixos de uma firma dão origem aos custos fixos, uma quantia que depende da quantidade de cada um dos vários insumos fixos, e dos respectivos preços pagos por </a:t>
            </a:r>
            <a:r>
              <a:rPr lang="pt-BR" dirty="0" smtClean="0"/>
              <a:t>eles.</a:t>
            </a:r>
          </a:p>
          <a:p>
            <a:r>
              <a:rPr lang="pt-BR" dirty="0" smtClean="0"/>
              <a:t>O </a:t>
            </a:r>
            <a:r>
              <a:rPr lang="pt-BR" dirty="0"/>
              <a:t>custo fixo é constante, pois eles continuam sendo incorridos mesmo que a produção seja nula.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3</a:t>
            </a:r>
            <a:r>
              <a:rPr lang="pt-BR" dirty="0" smtClean="0"/>
              <a:t>. Função de custos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241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Custo variável total</a:t>
            </a:r>
          </a:p>
          <a:p>
            <a:r>
              <a:rPr lang="pt-BR" dirty="0"/>
              <a:t>Da mesma forma, os insumos variáveis correspondem aos custos variáveis. Como no curto prazo uma firma pode modificar a quantidade produzida comprando mais ou menos unidades de insumos variáveis, os custos variáveis dependem e variam com a quantidade de produto e os preços pagos por cada fator variável.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3</a:t>
            </a:r>
            <a:r>
              <a:rPr lang="pt-BR" dirty="0" smtClean="0"/>
              <a:t>. Função de custos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655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Custo total</a:t>
            </a:r>
          </a:p>
          <a:p>
            <a:r>
              <a:rPr lang="pt-BR" dirty="0"/>
              <a:t>O custo total de uma quantidade produzida (no curto prazo) é a soma do custo fixo total com o custo variável total</a:t>
            </a:r>
            <a:r>
              <a:rPr lang="pt-BR" dirty="0" smtClean="0"/>
              <a:t>:</a:t>
            </a:r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endParaRPr lang="pt-BR" dirty="0" smtClean="0"/>
          </a:p>
          <a:p>
            <a:r>
              <a:rPr lang="pt-BR" dirty="0"/>
              <a:t>N</a:t>
            </a:r>
            <a:r>
              <a:rPr lang="pt-BR" dirty="0" smtClean="0"/>
              <a:t>ível </a:t>
            </a:r>
            <a:r>
              <a:rPr lang="pt-BR" dirty="0"/>
              <a:t>de produto </a:t>
            </a:r>
            <a:r>
              <a:rPr lang="pt-BR" dirty="0" smtClean="0"/>
              <a:t>= 0:</a:t>
            </a:r>
          </a:p>
          <a:p>
            <a:pPr lvl="1"/>
            <a:r>
              <a:rPr lang="pt-BR" dirty="0" smtClean="0"/>
              <a:t>CVT = 0;</a:t>
            </a:r>
          </a:p>
          <a:p>
            <a:pPr lvl="1"/>
            <a:r>
              <a:rPr lang="pt-BR" dirty="0" smtClean="0"/>
              <a:t>CT = CFT.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3</a:t>
            </a:r>
            <a:r>
              <a:rPr lang="pt-BR" dirty="0" smtClean="0"/>
              <a:t>. Função de custos</a:t>
            </a:r>
            <a:endParaRPr lang="pt-BR" dirty="0"/>
          </a:p>
        </p:txBody>
      </p:sp>
      <p:graphicFrame>
        <p:nvGraphicFramePr>
          <p:cNvPr id="8" name="Obje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048067"/>
              </p:ext>
            </p:extLst>
          </p:nvPr>
        </p:nvGraphicFramePr>
        <p:xfrm>
          <a:off x="2705862" y="3414514"/>
          <a:ext cx="3732276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8" name="Equação" r:id="rId3" imgW="965200" imgH="152400" progId="Equation.3">
                  <p:embed/>
                </p:oleObj>
              </mc:Choice>
              <mc:Fallback>
                <p:oleObj name="Equação" r:id="rId3" imgW="965200" imgH="152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862" y="3414514"/>
                        <a:ext cx="3732276" cy="590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2933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Custo total</a:t>
            </a:r>
          </a:p>
          <a:p>
            <a:pPr marL="109728" indent="0">
              <a:buNone/>
            </a:pPr>
            <a:r>
              <a:rPr lang="pt-BR" sz="2300" dirty="0" smtClean="0"/>
              <a:t>CFT </a:t>
            </a:r>
            <a:r>
              <a:rPr lang="pt-BR" sz="2300" dirty="0"/>
              <a:t>é paralelo ao </a:t>
            </a:r>
            <a:r>
              <a:rPr lang="pt-BR" sz="2300" dirty="0" smtClean="0"/>
              <a:t>eixo X porque independe </a:t>
            </a:r>
            <a:r>
              <a:rPr lang="pt-BR" sz="2300" dirty="0"/>
              <a:t>do nível de produção</a:t>
            </a:r>
            <a:endParaRPr lang="pt-BR" sz="2300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3</a:t>
            </a:r>
            <a:r>
              <a:rPr lang="pt-BR" dirty="0" smtClean="0"/>
              <a:t>. Função de custos</a:t>
            </a:r>
            <a:endParaRPr lang="pt-BR" dirty="0"/>
          </a:p>
        </p:txBody>
      </p:sp>
      <p:sp>
        <p:nvSpPr>
          <p:cNvPr id="14" name="Line 7"/>
          <p:cNvSpPr>
            <a:spLocks noChangeShapeType="1"/>
          </p:cNvSpPr>
          <p:nvPr/>
        </p:nvSpPr>
        <p:spPr bwMode="auto">
          <a:xfrm>
            <a:off x="1446213" y="2939751"/>
            <a:ext cx="0" cy="2549526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>
            <a:off x="1374775" y="5489277"/>
            <a:ext cx="7143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7" name="Line 9"/>
          <p:cNvSpPr>
            <a:spLocks noChangeShapeType="1"/>
          </p:cNvSpPr>
          <p:nvPr/>
        </p:nvSpPr>
        <p:spPr bwMode="auto">
          <a:xfrm>
            <a:off x="1374775" y="4974927"/>
            <a:ext cx="7143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>
            <a:off x="1374775" y="4462164"/>
            <a:ext cx="7143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>
            <a:off x="1374775" y="3965276"/>
            <a:ext cx="7143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1374775" y="3452514"/>
            <a:ext cx="7143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5" name="Line 13"/>
          <p:cNvSpPr>
            <a:spLocks noChangeShapeType="1"/>
          </p:cNvSpPr>
          <p:nvPr/>
        </p:nvSpPr>
        <p:spPr bwMode="auto">
          <a:xfrm>
            <a:off x="1374775" y="2939751"/>
            <a:ext cx="71438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7" name="Line 14"/>
          <p:cNvSpPr>
            <a:spLocks noChangeShapeType="1"/>
          </p:cNvSpPr>
          <p:nvPr/>
        </p:nvSpPr>
        <p:spPr bwMode="auto">
          <a:xfrm>
            <a:off x="1446213" y="5489277"/>
            <a:ext cx="706755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9" name="Line 15"/>
          <p:cNvSpPr>
            <a:spLocks noChangeShapeType="1"/>
          </p:cNvSpPr>
          <p:nvPr/>
        </p:nvSpPr>
        <p:spPr bwMode="auto">
          <a:xfrm flipV="1">
            <a:off x="1446213" y="5489277"/>
            <a:ext cx="0" cy="825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1" name="Line 16"/>
          <p:cNvSpPr>
            <a:spLocks noChangeShapeType="1"/>
          </p:cNvSpPr>
          <p:nvPr/>
        </p:nvSpPr>
        <p:spPr bwMode="auto">
          <a:xfrm flipV="1">
            <a:off x="2090738" y="5489277"/>
            <a:ext cx="0" cy="825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176" name="Line 17"/>
          <p:cNvSpPr>
            <a:spLocks noChangeShapeType="1"/>
          </p:cNvSpPr>
          <p:nvPr/>
        </p:nvSpPr>
        <p:spPr bwMode="auto">
          <a:xfrm flipV="1">
            <a:off x="2733675" y="5489277"/>
            <a:ext cx="0" cy="825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177" name="Line 18"/>
          <p:cNvSpPr>
            <a:spLocks noChangeShapeType="1"/>
          </p:cNvSpPr>
          <p:nvPr/>
        </p:nvSpPr>
        <p:spPr bwMode="auto">
          <a:xfrm flipV="1">
            <a:off x="3378200" y="5489277"/>
            <a:ext cx="0" cy="825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179" name="Line 19"/>
          <p:cNvSpPr>
            <a:spLocks noChangeShapeType="1"/>
          </p:cNvSpPr>
          <p:nvPr/>
        </p:nvSpPr>
        <p:spPr bwMode="auto">
          <a:xfrm flipV="1">
            <a:off x="4021138" y="5489277"/>
            <a:ext cx="0" cy="825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180" name="Line 20"/>
          <p:cNvSpPr>
            <a:spLocks noChangeShapeType="1"/>
          </p:cNvSpPr>
          <p:nvPr/>
        </p:nvSpPr>
        <p:spPr bwMode="auto">
          <a:xfrm flipV="1">
            <a:off x="4665663" y="5489277"/>
            <a:ext cx="0" cy="825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181" name="Line 21"/>
          <p:cNvSpPr>
            <a:spLocks noChangeShapeType="1"/>
          </p:cNvSpPr>
          <p:nvPr/>
        </p:nvSpPr>
        <p:spPr bwMode="auto">
          <a:xfrm flipV="1">
            <a:off x="5294313" y="5489277"/>
            <a:ext cx="0" cy="825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182" name="Line 22"/>
          <p:cNvSpPr>
            <a:spLocks noChangeShapeType="1"/>
          </p:cNvSpPr>
          <p:nvPr/>
        </p:nvSpPr>
        <p:spPr bwMode="auto">
          <a:xfrm flipV="1">
            <a:off x="5938838" y="5489277"/>
            <a:ext cx="0" cy="825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183" name="Line 23"/>
          <p:cNvSpPr>
            <a:spLocks noChangeShapeType="1"/>
          </p:cNvSpPr>
          <p:nvPr/>
        </p:nvSpPr>
        <p:spPr bwMode="auto">
          <a:xfrm flipV="1">
            <a:off x="6581776" y="5489277"/>
            <a:ext cx="0" cy="825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184" name="Line 24"/>
          <p:cNvSpPr>
            <a:spLocks noChangeShapeType="1"/>
          </p:cNvSpPr>
          <p:nvPr/>
        </p:nvSpPr>
        <p:spPr bwMode="auto">
          <a:xfrm flipV="1">
            <a:off x="7226301" y="5489277"/>
            <a:ext cx="0" cy="825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185" name="Line 25"/>
          <p:cNvSpPr>
            <a:spLocks noChangeShapeType="1"/>
          </p:cNvSpPr>
          <p:nvPr/>
        </p:nvSpPr>
        <p:spPr bwMode="auto">
          <a:xfrm flipV="1">
            <a:off x="7869238" y="5489277"/>
            <a:ext cx="0" cy="825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186" name="Line 26"/>
          <p:cNvSpPr>
            <a:spLocks noChangeShapeType="1"/>
          </p:cNvSpPr>
          <p:nvPr/>
        </p:nvSpPr>
        <p:spPr bwMode="auto">
          <a:xfrm flipV="1">
            <a:off x="8513763" y="5489277"/>
            <a:ext cx="0" cy="825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187" name="Freeform 27"/>
          <p:cNvSpPr>
            <a:spLocks/>
          </p:cNvSpPr>
          <p:nvPr/>
        </p:nvSpPr>
        <p:spPr bwMode="auto">
          <a:xfrm>
            <a:off x="1446213" y="3269951"/>
            <a:ext cx="7067551" cy="1970088"/>
          </a:xfrm>
          <a:custGeom>
            <a:avLst/>
            <a:gdLst>
              <a:gd name="T0" fmla="*/ 0 w 494"/>
              <a:gd name="T1" fmla="*/ 119 h 119"/>
              <a:gd name="T2" fmla="*/ 45 w 494"/>
              <a:gd name="T3" fmla="*/ 103 h 119"/>
              <a:gd name="T4" fmla="*/ 90 w 494"/>
              <a:gd name="T5" fmla="*/ 95 h 119"/>
              <a:gd name="T6" fmla="*/ 135 w 494"/>
              <a:gd name="T7" fmla="*/ 88 h 119"/>
              <a:gd name="T8" fmla="*/ 180 w 494"/>
              <a:gd name="T9" fmla="*/ 84 h 119"/>
              <a:gd name="T10" fmla="*/ 225 w 494"/>
              <a:gd name="T11" fmla="*/ 79 h 119"/>
              <a:gd name="T12" fmla="*/ 269 w 494"/>
              <a:gd name="T13" fmla="*/ 72 h 119"/>
              <a:gd name="T14" fmla="*/ 314 w 494"/>
              <a:gd name="T15" fmla="*/ 65 h 119"/>
              <a:gd name="T16" fmla="*/ 359 w 494"/>
              <a:gd name="T17" fmla="*/ 56 h 119"/>
              <a:gd name="T18" fmla="*/ 404 w 494"/>
              <a:gd name="T19" fmla="*/ 44 h 119"/>
              <a:gd name="T20" fmla="*/ 449 w 494"/>
              <a:gd name="T21" fmla="*/ 26 h 119"/>
              <a:gd name="T22" fmla="*/ 494 w 494"/>
              <a:gd name="T23" fmla="*/ 0 h 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94" h="119">
                <a:moveTo>
                  <a:pt x="0" y="119"/>
                </a:moveTo>
                <a:lnTo>
                  <a:pt x="45" y="103"/>
                </a:lnTo>
                <a:lnTo>
                  <a:pt x="90" y="95"/>
                </a:lnTo>
                <a:lnTo>
                  <a:pt x="135" y="88"/>
                </a:lnTo>
                <a:lnTo>
                  <a:pt x="180" y="84"/>
                </a:lnTo>
                <a:lnTo>
                  <a:pt x="225" y="79"/>
                </a:lnTo>
                <a:lnTo>
                  <a:pt x="269" y="72"/>
                </a:lnTo>
                <a:lnTo>
                  <a:pt x="314" y="65"/>
                </a:lnTo>
                <a:lnTo>
                  <a:pt x="359" y="56"/>
                </a:lnTo>
                <a:lnTo>
                  <a:pt x="404" y="44"/>
                </a:lnTo>
                <a:lnTo>
                  <a:pt x="449" y="26"/>
                </a:lnTo>
                <a:lnTo>
                  <a:pt x="494" y="0"/>
                </a:lnTo>
              </a:path>
            </a:pathLst>
          </a:custGeom>
          <a:noFill/>
          <a:ln w="57150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188" name="Freeform 28"/>
          <p:cNvSpPr>
            <a:spLocks/>
          </p:cNvSpPr>
          <p:nvPr/>
        </p:nvSpPr>
        <p:spPr bwMode="auto">
          <a:xfrm>
            <a:off x="1446213" y="5240039"/>
            <a:ext cx="7067551" cy="0"/>
          </a:xfrm>
          <a:custGeom>
            <a:avLst/>
            <a:gdLst>
              <a:gd name="T0" fmla="*/ 0 w 494"/>
              <a:gd name="T1" fmla="*/ 45 w 494"/>
              <a:gd name="T2" fmla="*/ 90 w 494"/>
              <a:gd name="T3" fmla="*/ 135 w 494"/>
              <a:gd name="T4" fmla="*/ 180 w 494"/>
              <a:gd name="T5" fmla="*/ 225 w 494"/>
              <a:gd name="T6" fmla="*/ 269 w 494"/>
              <a:gd name="T7" fmla="*/ 314 w 494"/>
              <a:gd name="T8" fmla="*/ 359 w 494"/>
              <a:gd name="T9" fmla="*/ 404 w 494"/>
              <a:gd name="T10" fmla="*/ 449 w 494"/>
              <a:gd name="T11" fmla="*/ 494 w 494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</a:cxnLst>
            <a:rect l="0" t="0" r="r" b="b"/>
            <a:pathLst>
              <a:path w="494">
                <a:moveTo>
                  <a:pt x="0" y="0"/>
                </a:moveTo>
                <a:lnTo>
                  <a:pt x="45" y="0"/>
                </a:lnTo>
                <a:lnTo>
                  <a:pt x="90" y="0"/>
                </a:lnTo>
                <a:lnTo>
                  <a:pt x="135" y="0"/>
                </a:lnTo>
                <a:lnTo>
                  <a:pt x="180" y="0"/>
                </a:lnTo>
                <a:lnTo>
                  <a:pt x="225" y="0"/>
                </a:lnTo>
                <a:lnTo>
                  <a:pt x="269" y="0"/>
                </a:lnTo>
                <a:lnTo>
                  <a:pt x="314" y="0"/>
                </a:lnTo>
                <a:lnTo>
                  <a:pt x="359" y="0"/>
                </a:lnTo>
                <a:lnTo>
                  <a:pt x="404" y="0"/>
                </a:lnTo>
                <a:lnTo>
                  <a:pt x="449" y="0"/>
                </a:lnTo>
                <a:lnTo>
                  <a:pt x="494" y="0"/>
                </a:lnTo>
              </a:path>
            </a:pathLst>
          </a:custGeom>
          <a:noFill/>
          <a:ln w="5715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189" name="Freeform 29"/>
          <p:cNvSpPr>
            <a:spLocks/>
          </p:cNvSpPr>
          <p:nvPr/>
        </p:nvSpPr>
        <p:spPr bwMode="auto">
          <a:xfrm>
            <a:off x="1446213" y="3519189"/>
            <a:ext cx="7067551" cy="1970088"/>
          </a:xfrm>
          <a:custGeom>
            <a:avLst/>
            <a:gdLst>
              <a:gd name="T0" fmla="*/ 0 w 494"/>
              <a:gd name="T1" fmla="*/ 119 h 119"/>
              <a:gd name="T2" fmla="*/ 45 w 494"/>
              <a:gd name="T3" fmla="*/ 104 h 119"/>
              <a:gd name="T4" fmla="*/ 90 w 494"/>
              <a:gd name="T5" fmla="*/ 95 h 119"/>
              <a:gd name="T6" fmla="*/ 135 w 494"/>
              <a:gd name="T7" fmla="*/ 89 h 119"/>
              <a:gd name="T8" fmla="*/ 180 w 494"/>
              <a:gd name="T9" fmla="*/ 85 h 119"/>
              <a:gd name="T10" fmla="*/ 225 w 494"/>
              <a:gd name="T11" fmla="*/ 79 h 119"/>
              <a:gd name="T12" fmla="*/ 269 w 494"/>
              <a:gd name="T13" fmla="*/ 73 h 119"/>
              <a:gd name="T14" fmla="*/ 314 w 494"/>
              <a:gd name="T15" fmla="*/ 65 h 119"/>
              <a:gd name="T16" fmla="*/ 359 w 494"/>
              <a:gd name="T17" fmla="*/ 56 h 119"/>
              <a:gd name="T18" fmla="*/ 404 w 494"/>
              <a:gd name="T19" fmla="*/ 44 h 119"/>
              <a:gd name="T20" fmla="*/ 449 w 494"/>
              <a:gd name="T21" fmla="*/ 27 h 119"/>
              <a:gd name="T22" fmla="*/ 494 w 494"/>
              <a:gd name="T23" fmla="*/ 0 h 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94" h="119">
                <a:moveTo>
                  <a:pt x="0" y="119"/>
                </a:moveTo>
                <a:lnTo>
                  <a:pt x="45" y="104"/>
                </a:lnTo>
                <a:lnTo>
                  <a:pt x="90" y="95"/>
                </a:lnTo>
                <a:lnTo>
                  <a:pt x="135" y="89"/>
                </a:lnTo>
                <a:lnTo>
                  <a:pt x="180" y="85"/>
                </a:lnTo>
                <a:lnTo>
                  <a:pt x="225" y="79"/>
                </a:lnTo>
                <a:lnTo>
                  <a:pt x="269" y="73"/>
                </a:lnTo>
                <a:lnTo>
                  <a:pt x="314" y="65"/>
                </a:lnTo>
                <a:lnTo>
                  <a:pt x="359" y="56"/>
                </a:lnTo>
                <a:lnTo>
                  <a:pt x="404" y="44"/>
                </a:lnTo>
                <a:lnTo>
                  <a:pt x="449" y="27"/>
                </a:lnTo>
                <a:lnTo>
                  <a:pt x="494" y="0"/>
                </a:lnTo>
              </a:path>
            </a:pathLst>
          </a:custGeom>
          <a:noFill/>
          <a:ln w="5715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190" name="Rectangle 30"/>
          <p:cNvSpPr>
            <a:spLocks noChangeArrowheads="1"/>
          </p:cNvSpPr>
          <p:nvPr/>
        </p:nvSpPr>
        <p:spPr bwMode="auto">
          <a:xfrm>
            <a:off x="1131888" y="5340052"/>
            <a:ext cx="2286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0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1" name="Rectangle 31"/>
          <p:cNvSpPr>
            <a:spLocks noChangeArrowheads="1"/>
          </p:cNvSpPr>
          <p:nvPr/>
        </p:nvSpPr>
        <p:spPr bwMode="auto">
          <a:xfrm>
            <a:off x="874713" y="4825702"/>
            <a:ext cx="485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100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2" name="Rectangle 32"/>
          <p:cNvSpPr>
            <a:spLocks noChangeArrowheads="1"/>
          </p:cNvSpPr>
          <p:nvPr/>
        </p:nvSpPr>
        <p:spPr bwMode="auto">
          <a:xfrm>
            <a:off x="874713" y="4312939"/>
            <a:ext cx="485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200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3" name="Rectangle 33"/>
          <p:cNvSpPr>
            <a:spLocks noChangeArrowheads="1"/>
          </p:cNvSpPr>
          <p:nvPr/>
        </p:nvSpPr>
        <p:spPr bwMode="auto">
          <a:xfrm>
            <a:off x="874713" y="3816051"/>
            <a:ext cx="485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300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4" name="Rectangle 34"/>
          <p:cNvSpPr>
            <a:spLocks noChangeArrowheads="1"/>
          </p:cNvSpPr>
          <p:nvPr/>
        </p:nvSpPr>
        <p:spPr bwMode="auto">
          <a:xfrm>
            <a:off x="874713" y="3303289"/>
            <a:ext cx="485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400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5" name="Rectangle 35"/>
          <p:cNvSpPr>
            <a:spLocks noChangeArrowheads="1"/>
          </p:cNvSpPr>
          <p:nvPr/>
        </p:nvSpPr>
        <p:spPr bwMode="auto">
          <a:xfrm>
            <a:off x="874713" y="2790526"/>
            <a:ext cx="485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500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6" name="Rectangle 36"/>
          <p:cNvSpPr>
            <a:spLocks noChangeArrowheads="1"/>
          </p:cNvSpPr>
          <p:nvPr/>
        </p:nvSpPr>
        <p:spPr bwMode="auto">
          <a:xfrm>
            <a:off x="1389063" y="5719464"/>
            <a:ext cx="2286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0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7" name="Rectangle 37"/>
          <p:cNvSpPr>
            <a:spLocks noChangeArrowheads="1"/>
          </p:cNvSpPr>
          <p:nvPr/>
        </p:nvSpPr>
        <p:spPr bwMode="auto">
          <a:xfrm>
            <a:off x="2032000" y="5719464"/>
            <a:ext cx="2286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1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8" name="Rectangle 38"/>
          <p:cNvSpPr>
            <a:spLocks noChangeArrowheads="1"/>
          </p:cNvSpPr>
          <p:nvPr/>
        </p:nvSpPr>
        <p:spPr bwMode="auto">
          <a:xfrm>
            <a:off x="2676525" y="5719464"/>
            <a:ext cx="2286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9" name="Rectangle 39"/>
          <p:cNvSpPr>
            <a:spLocks noChangeArrowheads="1"/>
          </p:cNvSpPr>
          <p:nvPr/>
        </p:nvSpPr>
        <p:spPr bwMode="auto">
          <a:xfrm>
            <a:off x="3319463" y="5719464"/>
            <a:ext cx="2286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3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0" name="Rectangle 40"/>
          <p:cNvSpPr>
            <a:spLocks noChangeArrowheads="1"/>
          </p:cNvSpPr>
          <p:nvPr/>
        </p:nvSpPr>
        <p:spPr bwMode="auto">
          <a:xfrm>
            <a:off x="3963988" y="5719464"/>
            <a:ext cx="2286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4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1" name="Rectangle 41"/>
          <p:cNvSpPr>
            <a:spLocks noChangeArrowheads="1"/>
          </p:cNvSpPr>
          <p:nvPr/>
        </p:nvSpPr>
        <p:spPr bwMode="auto">
          <a:xfrm>
            <a:off x="4608513" y="5719464"/>
            <a:ext cx="2286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5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2" name="Rectangle 42"/>
          <p:cNvSpPr>
            <a:spLocks noChangeArrowheads="1"/>
          </p:cNvSpPr>
          <p:nvPr/>
        </p:nvSpPr>
        <p:spPr bwMode="auto">
          <a:xfrm>
            <a:off x="5237163" y="5719464"/>
            <a:ext cx="2286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6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3" name="Rectangle 43"/>
          <p:cNvSpPr>
            <a:spLocks noChangeArrowheads="1"/>
          </p:cNvSpPr>
          <p:nvPr/>
        </p:nvSpPr>
        <p:spPr bwMode="auto">
          <a:xfrm>
            <a:off x="5881688" y="5719464"/>
            <a:ext cx="2286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7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4" name="Rectangle 44"/>
          <p:cNvSpPr>
            <a:spLocks noChangeArrowheads="1"/>
          </p:cNvSpPr>
          <p:nvPr/>
        </p:nvSpPr>
        <p:spPr bwMode="auto">
          <a:xfrm>
            <a:off x="6524626" y="5719464"/>
            <a:ext cx="2286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8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5" name="Rectangle 45"/>
          <p:cNvSpPr>
            <a:spLocks noChangeArrowheads="1"/>
          </p:cNvSpPr>
          <p:nvPr/>
        </p:nvSpPr>
        <p:spPr bwMode="auto">
          <a:xfrm>
            <a:off x="7169151" y="5719464"/>
            <a:ext cx="2286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9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6" name="Rectangle 46"/>
          <p:cNvSpPr>
            <a:spLocks noChangeArrowheads="1"/>
          </p:cNvSpPr>
          <p:nvPr/>
        </p:nvSpPr>
        <p:spPr bwMode="auto">
          <a:xfrm>
            <a:off x="7740651" y="5719464"/>
            <a:ext cx="357188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10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7" name="Rectangle 47"/>
          <p:cNvSpPr>
            <a:spLocks noChangeArrowheads="1"/>
          </p:cNvSpPr>
          <p:nvPr/>
        </p:nvSpPr>
        <p:spPr bwMode="auto">
          <a:xfrm>
            <a:off x="8385176" y="5719464"/>
            <a:ext cx="357188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11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8" name="Rectangle 48"/>
          <p:cNvSpPr>
            <a:spLocks noChangeArrowheads="1"/>
          </p:cNvSpPr>
          <p:nvPr/>
        </p:nvSpPr>
        <p:spPr bwMode="auto">
          <a:xfrm>
            <a:off x="6516688" y="6167139"/>
            <a:ext cx="1844675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Produto (</a:t>
            </a:r>
            <a:r>
              <a:rPr kumimoji="0" lang="pt-BR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Ud</a:t>
            </a: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/ano)</a:t>
            </a: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09" name="Rectangle 49"/>
          <p:cNvSpPr>
            <a:spLocks noChangeArrowheads="1"/>
          </p:cNvSpPr>
          <p:nvPr/>
        </p:nvSpPr>
        <p:spPr bwMode="auto">
          <a:xfrm rot="16200000">
            <a:off x="-355600" y="4225626"/>
            <a:ext cx="1730375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Custos (R$/ano)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11" name="Line 51"/>
          <p:cNvSpPr>
            <a:spLocks noChangeShapeType="1"/>
          </p:cNvSpPr>
          <p:nvPr/>
        </p:nvSpPr>
        <p:spPr bwMode="auto">
          <a:xfrm>
            <a:off x="3491880" y="6383039"/>
            <a:ext cx="342900" cy="0"/>
          </a:xfrm>
          <a:prstGeom prst="line">
            <a:avLst/>
          </a:prstGeom>
          <a:noFill/>
          <a:ln w="57150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212" name="Rectangle 52"/>
          <p:cNvSpPr>
            <a:spLocks noChangeArrowheads="1"/>
          </p:cNvSpPr>
          <p:nvPr/>
        </p:nvSpPr>
        <p:spPr bwMode="auto">
          <a:xfrm>
            <a:off x="3891930" y="6249689"/>
            <a:ext cx="385763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CT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13" name="Line 53"/>
          <p:cNvSpPr>
            <a:spLocks noChangeShapeType="1"/>
          </p:cNvSpPr>
          <p:nvPr/>
        </p:nvSpPr>
        <p:spPr bwMode="auto">
          <a:xfrm>
            <a:off x="4283968" y="6383039"/>
            <a:ext cx="344488" cy="0"/>
          </a:xfrm>
          <a:prstGeom prst="line">
            <a:avLst/>
          </a:prstGeom>
          <a:noFill/>
          <a:ln w="5715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214" name="Rectangle 54"/>
          <p:cNvSpPr>
            <a:spLocks noChangeArrowheads="1"/>
          </p:cNvSpPr>
          <p:nvPr/>
        </p:nvSpPr>
        <p:spPr bwMode="auto">
          <a:xfrm>
            <a:off x="4716016" y="6249689"/>
            <a:ext cx="44884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CFT</a:t>
            </a: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15" name="Line 55"/>
          <p:cNvSpPr>
            <a:spLocks noChangeShapeType="1"/>
          </p:cNvSpPr>
          <p:nvPr/>
        </p:nvSpPr>
        <p:spPr bwMode="auto">
          <a:xfrm>
            <a:off x="5265738" y="6383039"/>
            <a:ext cx="342900" cy="0"/>
          </a:xfrm>
          <a:prstGeom prst="line">
            <a:avLst/>
          </a:prstGeom>
          <a:noFill/>
          <a:ln w="5715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216" name="Rectangle 56"/>
          <p:cNvSpPr>
            <a:spLocks noChangeArrowheads="1"/>
          </p:cNvSpPr>
          <p:nvPr/>
        </p:nvSpPr>
        <p:spPr bwMode="auto">
          <a:xfrm>
            <a:off x="5665788" y="6249689"/>
            <a:ext cx="4616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CVT</a:t>
            </a:r>
            <a:endParaRPr kumimoji="0" lang="pt-B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218" name="CaixaDeTexto 50217"/>
          <p:cNvSpPr txBox="1"/>
          <p:nvPr/>
        </p:nvSpPr>
        <p:spPr>
          <a:xfrm>
            <a:off x="576368" y="1916832"/>
            <a:ext cx="8004177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300" dirty="0"/>
              <a:t>CVT depende do nível de </a:t>
            </a:r>
            <a:r>
              <a:rPr lang="pt-BR" sz="2300" dirty="0" smtClean="0"/>
              <a:t>produção porque cresce </a:t>
            </a:r>
            <a:r>
              <a:rPr lang="pt-BR" sz="2300" dirty="0"/>
              <a:t>com o aumento da quantidade </a:t>
            </a:r>
            <a:r>
              <a:rPr lang="pt-BR" sz="2300" dirty="0" smtClean="0"/>
              <a:t>produzida</a:t>
            </a:r>
            <a:endParaRPr lang="pt-BR" sz="2300" dirty="0"/>
          </a:p>
        </p:txBody>
      </p:sp>
      <p:sp>
        <p:nvSpPr>
          <p:cNvPr id="75" name="CaixaDeTexto 74"/>
          <p:cNvSpPr txBox="1"/>
          <p:nvPr/>
        </p:nvSpPr>
        <p:spPr>
          <a:xfrm>
            <a:off x="606424" y="1916832"/>
            <a:ext cx="8004177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/>
            <a:r>
              <a:rPr lang="pt-BR" sz="2300" dirty="0" smtClean="0"/>
              <a:t>CT </a:t>
            </a:r>
            <a:r>
              <a:rPr lang="pt-BR" sz="2300" dirty="0"/>
              <a:t>é paralelo à curva de </a:t>
            </a:r>
            <a:r>
              <a:rPr lang="pt-BR" sz="2300" dirty="0" smtClean="0"/>
              <a:t>CVT e </a:t>
            </a:r>
            <a:r>
              <a:rPr lang="pt-BR" sz="2300" dirty="0"/>
              <a:t>são separados por uma distância equivalente ao </a:t>
            </a:r>
            <a:r>
              <a:rPr lang="pt-BR" sz="2300" dirty="0" smtClean="0"/>
              <a:t>CFT</a:t>
            </a:r>
            <a:endParaRPr lang="pt-BR" sz="2300" dirty="0"/>
          </a:p>
        </p:txBody>
      </p:sp>
    </p:spTree>
    <p:extLst>
      <p:ext uri="{BB962C8B-B14F-4D97-AF65-F5344CB8AC3E}">
        <p14:creationId xmlns:p14="http://schemas.microsoft.com/office/powerpoint/2010/main" val="9822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7" grpId="0" animBg="1"/>
      <p:bldP spid="50188" grpId="0" animBg="1"/>
      <p:bldP spid="50189" grpId="0" animBg="1"/>
      <p:bldP spid="50218" grpId="0" animBg="1"/>
      <p:bldP spid="75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2400" dirty="0" smtClean="0"/>
              <a:t>Existem </a:t>
            </a:r>
            <a:r>
              <a:rPr lang="pt-BR" sz="2400" dirty="0"/>
              <a:t>quatro conceitos principais derivados dos custos discutidos </a:t>
            </a:r>
            <a:r>
              <a:rPr lang="pt-BR" sz="2400" dirty="0" smtClean="0"/>
              <a:t>anteriormente:</a:t>
            </a:r>
          </a:p>
          <a:p>
            <a:pPr lvl="1">
              <a:lnSpc>
                <a:spcPct val="150000"/>
              </a:lnSpc>
            </a:pPr>
            <a:r>
              <a:rPr lang="pt-BR" sz="2400" dirty="0" err="1"/>
              <a:t>CFMe</a:t>
            </a:r>
            <a:r>
              <a:rPr lang="pt-BR" sz="2400" dirty="0"/>
              <a:t> </a:t>
            </a:r>
            <a:r>
              <a:rPr lang="pt-BR" sz="2400" dirty="0" smtClean="0"/>
              <a:t>= custo </a:t>
            </a:r>
            <a:r>
              <a:rPr lang="pt-BR" sz="2400" dirty="0"/>
              <a:t>f</a:t>
            </a:r>
            <a:r>
              <a:rPr lang="pt-BR" sz="2400" dirty="0" smtClean="0"/>
              <a:t>ixo médio;</a:t>
            </a:r>
          </a:p>
          <a:p>
            <a:pPr lvl="1">
              <a:lnSpc>
                <a:spcPct val="150000"/>
              </a:lnSpc>
            </a:pPr>
            <a:r>
              <a:rPr lang="pt-BR" sz="2400" dirty="0" err="1"/>
              <a:t>CVMe</a:t>
            </a:r>
            <a:r>
              <a:rPr lang="pt-BR" sz="2400" dirty="0"/>
              <a:t> </a:t>
            </a:r>
            <a:r>
              <a:rPr lang="pt-BR" sz="2400" dirty="0" smtClean="0"/>
              <a:t>= custo variável médio;</a:t>
            </a:r>
          </a:p>
          <a:p>
            <a:pPr lvl="1">
              <a:lnSpc>
                <a:spcPct val="150000"/>
              </a:lnSpc>
            </a:pPr>
            <a:r>
              <a:rPr lang="pt-BR" sz="2400" dirty="0" err="1"/>
              <a:t>CTMe</a:t>
            </a:r>
            <a:r>
              <a:rPr lang="pt-BR" sz="2400" dirty="0"/>
              <a:t> </a:t>
            </a:r>
            <a:r>
              <a:rPr lang="pt-BR" sz="2400" dirty="0" smtClean="0"/>
              <a:t>= custo total médio; e</a:t>
            </a:r>
          </a:p>
          <a:p>
            <a:pPr lvl="1">
              <a:lnSpc>
                <a:spcPct val="150000"/>
              </a:lnSpc>
            </a:pPr>
            <a:r>
              <a:rPr lang="pt-BR" sz="2400" dirty="0" err="1"/>
              <a:t>CMg</a:t>
            </a:r>
            <a:r>
              <a:rPr lang="pt-BR" sz="2400" dirty="0"/>
              <a:t> </a:t>
            </a:r>
            <a:r>
              <a:rPr lang="pt-BR" sz="2400" dirty="0" smtClean="0"/>
              <a:t>= custo marginal.</a:t>
            </a:r>
            <a:endParaRPr lang="pt-BR" sz="24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3</a:t>
            </a:r>
            <a:r>
              <a:rPr lang="pt-BR" dirty="0" smtClean="0"/>
              <a:t>. Função de custos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92465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Custo fixo médio</a:t>
            </a:r>
          </a:p>
          <a:p>
            <a:pPr>
              <a:lnSpc>
                <a:spcPct val="150000"/>
              </a:lnSpc>
            </a:pPr>
            <a:r>
              <a:rPr lang="pt-BR" dirty="0"/>
              <a:t>O custo fixo médio é definido como o custo fixo total dividido pelas unidades de </a:t>
            </a:r>
            <a:r>
              <a:rPr lang="pt-BR" dirty="0" smtClean="0"/>
              <a:t>produto.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3</a:t>
            </a:r>
            <a:r>
              <a:rPr lang="pt-BR" dirty="0" smtClean="0"/>
              <a:t>. Função de custos</a:t>
            </a:r>
            <a:endParaRPr lang="pt-BR" dirty="0"/>
          </a:p>
        </p:txBody>
      </p:sp>
      <p:graphicFrame>
        <p:nvGraphicFramePr>
          <p:cNvPr id="8" name="Obje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4599765"/>
              </p:ext>
            </p:extLst>
          </p:nvPr>
        </p:nvGraphicFramePr>
        <p:xfrm>
          <a:off x="3276643" y="3501008"/>
          <a:ext cx="2590715" cy="1102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6" name="Equação" r:id="rId3" imgW="774364" imgH="330057" progId="Equation.3">
                  <p:embed/>
                </p:oleObj>
              </mc:Choice>
              <mc:Fallback>
                <p:oleObj name="Equação" r:id="rId3" imgW="774364" imgH="33005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43" y="3501008"/>
                        <a:ext cx="2590715" cy="11024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031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Custo variável médio</a:t>
            </a:r>
          </a:p>
          <a:p>
            <a:pPr>
              <a:lnSpc>
                <a:spcPct val="150000"/>
              </a:lnSpc>
            </a:pPr>
            <a:r>
              <a:rPr lang="pt-BR" dirty="0"/>
              <a:t>O custo variável médio é o custo variável total dividido pelo número correspondente de unidades do </a:t>
            </a:r>
            <a:r>
              <a:rPr lang="pt-BR" dirty="0" smtClean="0"/>
              <a:t>produto.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3</a:t>
            </a:r>
            <a:r>
              <a:rPr lang="pt-BR" dirty="0" smtClean="0"/>
              <a:t>. Função de custos</a:t>
            </a:r>
            <a:endParaRPr lang="pt-BR" dirty="0"/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8983565"/>
              </p:ext>
            </p:extLst>
          </p:nvPr>
        </p:nvGraphicFramePr>
        <p:xfrm>
          <a:off x="3326691" y="4104456"/>
          <a:ext cx="2490619" cy="1052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0" name="Equação" r:id="rId3" imgW="774364" imgH="330057" progId="Equation.3">
                  <p:embed/>
                </p:oleObj>
              </mc:Choice>
              <mc:Fallback>
                <p:oleObj name="Equação" r:id="rId3" imgW="774364" imgH="33005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6691" y="4104456"/>
                        <a:ext cx="2490619" cy="10527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43362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Custo total médio</a:t>
            </a:r>
          </a:p>
          <a:p>
            <a:pPr>
              <a:lnSpc>
                <a:spcPct val="150000"/>
              </a:lnSpc>
            </a:pPr>
            <a:r>
              <a:rPr lang="pt-BR" dirty="0"/>
              <a:t>O custo total médio é definido como o custo total dividido pelas unidades de produto </a:t>
            </a:r>
            <a:r>
              <a:rPr lang="pt-BR" dirty="0" smtClean="0"/>
              <a:t>correspondentes.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3</a:t>
            </a:r>
            <a:r>
              <a:rPr lang="pt-BR" dirty="0" smtClean="0"/>
              <a:t>. Função de custos</a:t>
            </a:r>
            <a:endParaRPr lang="pt-BR" dirty="0"/>
          </a:p>
        </p:txBody>
      </p:sp>
      <p:graphicFrame>
        <p:nvGraphicFramePr>
          <p:cNvPr id="14" name="Obje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450300"/>
              </p:ext>
            </p:extLst>
          </p:nvPr>
        </p:nvGraphicFramePr>
        <p:xfrm>
          <a:off x="176331" y="4176464"/>
          <a:ext cx="8791338" cy="908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3" name="Equação" r:id="rId3" imgW="3162300" imgH="330200" progId="Equation.3">
                  <p:embed/>
                </p:oleObj>
              </mc:Choice>
              <mc:Fallback>
                <p:oleObj name="Equação" r:id="rId3" imgW="3162300" imgH="330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31" y="4176464"/>
                        <a:ext cx="8791338" cy="9087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8474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Custo marginal</a:t>
            </a:r>
          </a:p>
          <a:p>
            <a:pPr>
              <a:lnSpc>
                <a:spcPct val="150000"/>
              </a:lnSpc>
            </a:pPr>
            <a:r>
              <a:rPr lang="pt-BR" dirty="0"/>
              <a:t>O</a:t>
            </a:r>
            <a:r>
              <a:rPr lang="pt-BR" dirty="0" smtClean="0"/>
              <a:t> </a:t>
            </a:r>
            <a:r>
              <a:rPr lang="pt-BR" dirty="0"/>
              <a:t>custo marginal é a variação no custo total associada à variação na quantidade de produto por unidade de </a:t>
            </a:r>
            <a:r>
              <a:rPr lang="pt-BR" dirty="0" smtClean="0"/>
              <a:t>tempo.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Dois tipos:</a:t>
            </a:r>
          </a:p>
          <a:p>
            <a:pPr lvl="1">
              <a:lnSpc>
                <a:spcPct val="150000"/>
              </a:lnSpc>
            </a:pPr>
            <a:r>
              <a:rPr lang="pt-BR" sz="2700" dirty="0" smtClean="0"/>
              <a:t>Custo marginal discreto; e</a:t>
            </a:r>
          </a:p>
          <a:p>
            <a:pPr lvl="1">
              <a:lnSpc>
                <a:spcPct val="150000"/>
              </a:lnSpc>
            </a:pPr>
            <a:r>
              <a:rPr lang="pt-BR" sz="2700" dirty="0" smtClean="0"/>
              <a:t>Custo marginal contínuo.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3</a:t>
            </a:r>
            <a:r>
              <a:rPr lang="pt-BR" dirty="0" smtClean="0"/>
              <a:t>. Função de custos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206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Custo marginal</a:t>
            </a:r>
          </a:p>
          <a:p>
            <a:r>
              <a:rPr lang="pt-BR" dirty="0" smtClean="0"/>
              <a:t>Custo marginal discreto </a:t>
            </a:r>
            <a:r>
              <a:rPr lang="pt-BR" dirty="0"/>
              <a:t>é a variação no custo total atribuída à variação de 1 </a:t>
            </a:r>
            <a:r>
              <a:rPr lang="pt-BR" dirty="0" smtClean="0"/>
              <a:t>(uma) unidade </a:t>
            </a:r>
            <a:r>
              <a:rPr lang="pt-BR" dirty="0"/>
              <a:t>na quantidade de </a:t>
            </a:r>
            <a:r>
              <a:rPr lang="pt-BR" dirty="0" smtClean="0"/>
              <a:t>produto. Isto é, o </a:t>
            </a:r>
            <a:r>
              <a:rPr lang="pt-BR" dirty="0"/>
              <a:t>aumento no custo total de produção de uma unidade adicional do produto é igual ao custo marginal de cada </a:t>
            </a:r>
            <a:r>
              <a:rPr lang="pt-BR" dirty="0" smtClean="0"/>
              <a:t>unidade.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3</a:t>
            </a:r>
            <a:r>
              <a:rPr lang="pt-BR" dirty="0" smtClean="0"/>
              <a:t>. Função de custos</a:t>
            </a:r>
            <a:endParaRPr lang="pt-BR" dirty="0"/>
          </a:p>
        </p:txBody>
      </p:sp>
      <p:graphicFrame>
        <p:nvGraphicFramePr>
          <p:cNvPr id="14" name="Obje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781271"/>
              </p:ext>
            </p:extLst>
          </p:nvPr>
        </p:nvGraphicFramePr>
        <p:xfrm>
          <a:off x="2246808" y="4824536"/>
          <a:ext cx="4650384" cy="1124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4" name="Equação" r:id="rId3" imgW="1548728" imgH="380835" progId="Equation.3">
                  <p:embed/>
                </p:oleObj>
              </mc:Choice>
              <mc:Fallback>
                <p:oleObj name="Equação" r:id="rId3" imgW="1548728" imgH="380835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6808" y="4824536"/>
                        <a:ext cx="4650384" cy="11247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5384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 indent="-219075">
              <a:lnSpc>
                <a:spcPct val="150000"/>
              </a:lnSpc>
              <a:tabLst>
                <a:tab pos="355600" algn="l"/>
              </a:tabLst>
            </a:pPr>
            <a:r>
              <a:rPr lang="pt-BR" dirty="0" smtClean="0"/>
              <a:t>Considere que a firma possui duas formas tecnologicamente factíveis de combinar os insumos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973096"/>
              </p:ext>
            </p:extLst>
          </p:nvPr>
        </p:nvGraphicFramePr>
        <p:xfrm>
          <a:off x="792000" y="3465304"/>
          <a:ext cx="7560000" cy="27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000"/>
                <a:gridCol w="2520000"/>
                <a:gridCol w="2520000"/>
              </a:tblGrid>
              <a:tr h="540000">
                <a:tc row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Insumo</a:t>
                      </a:r>
                      <a:r>
                        <a:rPr lang="pt-BR" baseline="0" dirty="0" smtClean="0"/>
                        <a:t> X1</a:t>
                      </a:r>
                    </a:p>
                    <a:p>
                      <a:pPr algn="ctr"/>
                      <a:r>
                        <a:rPr lang="pt-BR" baseline="0" dirty="0" smtClean="0"/>
                        <a:t>(unidades)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Produção</a:t>
                      </a:r>
                      <a:r>
                        <a:rPr lang="pt-BR" baseline="0" dirty="0" smtClean="0"/>
                        <a:t> Q (unidades)</a:t>
                      </a:r>
                      <a:endParaRPr lang="pt-B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54000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</a:rPr>
                        <a:t>Tecnologia</a:t>
                      </a:r>
                      <a:r>
                        <a:rPr lang="pt-BR" b="1" baseline="0" dirty="0" smtClean="0">
                          <a:solidFill>
                            <a:schemeClr val="bg1"/>
                          </a:solidFill>
                        </a:rPr>
                        <a:t> A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chemeClr val="bg1"/>
                          </a:solidFill>
                        </a:rPr>
                        <a:t>Tecnologia B</a:t>
                      </a:r>
                      <a:endParaRPr lang="pt-BR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50</a:t>
                      </a:r>
                      <a:endParaRPr lang="pt-BR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5.000</a:t>
                      </a:r>
                      <a:endParaRPr lang="pt-BR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6.000</a:t>
                      </a:r>
                      <a:endParaRPr lang="pt-BR" dirty="0"/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10.000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12.000</a:t>
                      </a:r>
                      <a:endParaRPr lang="pt-BR" dirty="0"/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15.000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18.000</a:t>
                      </a:r>
                      <a:endParaRPr lang="pt-B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951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Custo marginal</a:t>
            </a:r>
          </a:p>
          <a:p>
            <a:r>
              <a:rPr lang="pt-BR" dirty="0" smtClean="0"/>
              <a:t>O </a:t>
            </a:r>
            <a:r>
              <a:rPr lang="pt-BR" dirty="0"/>
              <a:t>custo marginal contínuo é a taxa de variação no custo total à medida que varia a quantidade de produto, e pode ser calculado a partir da primeira derivada da função de custo </a:t>
            </a:r>
            <a:r>
              <a:rPr lang="pt-BR" dirty="0" smtClean="0"/>
              <a:t>total.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3</a:t>
            </a:r>
            <a:r>
              <a:rPr lang="pt-BR" dirty="0" smtClean="0"/>
              <a:t>. Função de custos</a:t>
            </a:r>
            <a:endParaRPr lang="pt-BR" dirty="0"/>
          </a:p>
        </p:txBody>
      </p:sp>
      <p:graphicFrame>
        <p:nvGraphicFramePr>
          <p:cNvPr id="17" name="Objeto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060475"/>
              </p:ext>
            </p:extLst>
          </p:nvPr>
        </p:nvGraphicFramePr>
        <p:xfrm>
          <a:off x="3485480" y="4437112"/>
          <a:ext cx="2173041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2" name="Equação" r:id="rId3" imgW="698500" imgH="330200" progId="Equation.3">
                  <p:embed/>
                </p:oleObj>
              </mc:Choice>
              <mc:Fallback>
                <p:oleObj name="Equação" r:id="rId3" imgW="698500" imgH="330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5480" y="4437112"/>
                        <a:ext cx="2173041" cy="1008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966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Custo marginal</a:t>
            </a:r>
          </a:p>
          <a:p>
            <a:r>
              <a:rPr lang="pt-BR" dirty="0"/>
              <a:t>Entretanto, como todas as variações no custo total relacionadas ao produto são atribuíveis unicamente a variações no custo variável total, </a:t>
            </a:r>
            <a:r>
              <a:rPr lang="pt-BR" dirty="0" smtClean="0"/>
              <a:t>os custos marginais contínuo e discreto podem </a:t>
            </a:r>
            <a:r>
              <a:rPr lang="pt-BR" dirty="0"/>
              <a:t>ser </a:t>
            </a:r>
            <a:r>
              <a:rPr lang="pt-BR" dirty="0" smtClean="0"/>
              <a:t>calculados </a:t>
            </a:r>
            <a:r>
              <a:rPr lang="pt-BR" dirty="0"/>
              <a:t>da primeira derivada da função </a:t>
            </a:r>
            <a:r>
              <a:rPr lang="pt-BR" dirty="0" smtClean="0"/>
              <a:t>CVT.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3</a:t>
            </a:r>
            <a:r>
              <a:rPr lang="pt-BR" dirty="0" smtClean="0"/>
              <a:t>. Função de custos</a:t>
            </a:r>
            <a:endParaRPr lang="pt-BR" dirty="0"/>
          </a:p>
        </p:txBody>
      </p:sp>
      <p:graphicFrame>
        <p:nvGraphicFramePr>
          <p:cNvPr id="19" name="Objeto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2021559"/>
              </p:ext>
            </p:extLst>
          </p:nvPr>
        </p:nvGraphicFramePr>
        <p:xfrm>
          <a:off x="921256" y="5085184"/>
          <a:ext cx="1944216" cy="814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9" name="Equação" r:id="rId3" imgW="774364" imgH="330057" progId="Equation.3">
                  <p:embed/>
                </p:oleObj>
              </mc:Choice>
              <mc:Fallback>
                <p:oleObj name="Equação" r:id="rId3" imgW="774364" imgH="33005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1256" y="5085184"/>
                        <a:ext cx="1944216" cy="8147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to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336558"/>
              </p:ext>
            </p:extLst>
          </p:nvPr>
        </p:nvGraphicFramePr>
        <p:xfrm>
          <a:off x="3725376" y="5024491"/>
          <a:ext cx="4497369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0" name="Equação" r:id="rId5" imgW="1816100" imgH="381000" progId="Equation.3">
                  <p:embed/>
                </p:oleObj>
              </mc:Choice>
              <mc:Fallback>
                <p:oleObj name="Equação" r:id="rId5" imgW="1816100" imgH="3810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5376" y="5024491"/>
                        <a:ext cx="4497369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CaixaDeTexto 24"/>
          <p:cNvSpPr txBox="1"/>
          <p:nvPr/>
        </p:nvSpPr>
        <p:spPr>
          <a:xfrm>
            <a:off x="5037956" y="469615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CM Discreto</a:t>
            </a:r>
            <a:endParaRPr lang="pt-BR" dirty="0"/>
          </a:p>
        </p:txBody>
      </p:sp>
      <p:sp>
        <p:nvSpPr>
          <p:cNvPr id="29" name="CaixaDeTexto 28"/>
          <p:cNvSpPr txBox="1"/>
          <p:nvPr/>
        </p:nvSpPr>
        <p:spPr>
          <a:xfrm>
            <a:off x="957260" y="469615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CM Contínuo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633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9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3</a:t>
            </a:r>
            <a:r>
              <a:rPr lang="pt-BR" dirty="0" smtClean="0"/>
              <a:t>. Função de custos</a:t>
            </a:r>
            <a:endParaRPr lang="pt-BR" dirty="0"/>
          </a:p>
        </p:txBody>
      </p:sp>
      <p:sp>
        <p:nvSpPr>
          <p:cNvPr id="52227" name="Line 8"/>
          <p:cNvSpPr>
            <a:spLocks noChangeShapeType="1"/>
          </p:cNvSpPr>
          <p:nvPr/>
        </p:nvSpPr>
        <p:spPr bwMode="auto">
          <a:xfrm>
            <a:off x="1312864" y="1784103"/>
            <a:ext cx="0" cy="2760663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28" name="Line 9"/>
          <p:cNvSpPr>
            <a:spLocks noChangeShapeType="1"/>
          </p:cNvSpPr>
          <p:nvPr/>
        </p:nvSpPr>
        <p:spPr bwMode="auto">
          <a:xfrm>
            <a:off x="1257301" y="4544766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29" name="Line 10"/>
          <p:cNvSpPr>
            <a:spLocks noChangeShapeType="1"/>
          </p:cNvSpPr>
          <p:nvPr/>
        </p:nvSpPr>
        <p:spPr bwMode="auto">
          <a:xfrm>
            <a:off x="1257301" y="4089153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30" name="Line 11"/>
          <p:cNvSpPr>
            <a:spLocks noChangeShapeType="1"/>
          </p:cNvSpPr>
          <p:nvPr/>
        </p:nvSpPr>
        <p:spPr bwMode="auto">
          <a:xfrm>
            <a:off x="1257301" y="3620841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31" name="Line 12"/>
          <p:cNvSpPr>
            <a:spLocks noChangeShapeType="1"/>
          </p:cNvSpPr>
          <p:nvPr/>
        </p:nvSpPr>
        <p:spPr bwMode="auto">
          <a:xfrm>
            <a:off x="1257301" y="3165228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32" name="Line 13"/>
          <p:cNvSpPr>
            <a:spLocks noChangeShapeType="1"/>
          </p:cNvSpPr>
          <p:nvPr/>
        </p:nvSpPr>
        <p:spPr bwMode="auto">
          <a:xfrm>
            <a:off x="1257301" y="2709616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33" name="Line 14"/>
          <p:cNvSpPr>
            <a:spLocks noChangeShapeType="1"/>
          </p:cNvSpPr>
          <p:nvPr/>
        </p:nvSpPr>
        <p:spPr bwMode="auto">
          <a:xfrm>
            <a:off x="1257301" y="2239716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34" name="Line 15"/>
          <p:cNvSpPr>
            <a:spLocks noChangeShapeType="1"/>
          </p:cNvSpPr>
          <p:nvPr/>
        </p:nvSpPr>
        <p:spPr bwMode="auto">
          <a:xfrm>
            <a:off x="1257301" y="1784103"/>
            <a:ext cx="55563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35" name="Line 16"/>
          <p:cNvSpPr>
            <a:spLocks noChangeShapeType="1"/>
          </p:cNvSpPr>
          <p:nvPr/>
        </p:nvSpPr>
        <p:spPr bwMode="auto">
          <a:xfrm>
            <a:off x="1312864" y="4544766"/>
            <a:ext cx="7286625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36" name="Line 17"/>
          <p:cNvSpPr>
            <a:spLocks noChangeShapeType="1"/>
          </p:cNvSpPr>
          <p:nvPr/>
        </p:nvSpPr>
        <p:spPr bwMode="auto">
          <a:xfrm flipV="1">
            <a:off x="1312864" y="4544766"/>
            <a:ext cx="0" cy="571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37" name="Line 18"/>
          <p:cNvSpPr>
            <a:spLocks noChangeShapeType="1"/>
          </p:cNvSpPr>
          <p:nvPr/>
        </p:nvSpPr>
        <p:spPr bwMode="auto">
          <a:xfrm flipV="1">
            <a:off x="1982789" y="4544766"/>
            <a:ext cx="0" cy="571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38" name="Line 19"/>
          <p:cNvSpPr>
            <a:spLocks noChangeShapeType="1"/>
          </p:cNvSpPr>
          <p:nvPr/>
        </p:nvSpPr>
        <p:spPr bwMode="auto">
          <a:xfrm flipV="1">
            <a:off x="2636839" y="4544766"/>
            <a:ext cx="0" cy="571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39" name="Line 20"/>
          <p:cNvSpPr>
            <a:spLocks noChangeShapeType="1"/>
          </p:cNvSpPr>
          <p:nvPr/>
        </p:nvSpPr>
        <p:spPr bwMode="auto">
          <a:xfrm flipV="1">
            <a:off x="3305176" y="4544766"/>
            <a:ext cx="0" cy="571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40" name="Line 21"/>
          <p:cNvSpPr>
            <a:spLocks noChangeShapeType="1"/>
          </p:cNvSpPr>
          <p:nvPr/>
        </p:nvSpPr>
        <p:spPr bwMode="auto">
          <a:xfrm flipV="1">
            <a:off x="3960814" y="4544766"/>
            <a:ext cx="0" cy="571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41" name="Line 22"/>
          <p:cNvSpPr>
            <a:spLocks noChangeShapeType="1"/>
          </p:cNvSpPr>
          <p:nvPr/>
        </p:nvSpPr>
        <p:spPr bwMode="auto">
          <a:xfrm flipV="1">
            <a:off x="4629151" y="4544766"/>
            <a:ext cx="0" cy="571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42" name="Line 23"/>
          <p:cNvSpPr>
            <a:spLocks noChangeShapeType="1"/>
          </p:cNvSpPr>
          <p:nvPr/>
        </p:nvSpPr>
        <p:spPr bwMode="auto">
          <a:xfrm flipV="1">
            <a:off x="5283201" y="4544766"/>
            <a:ext cx="0" cy="571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43" name="Line 24"/>
          <p:cNvSpPr>
            <a:spLocks noChangeShapeType="1"/>
          </p:cNvSpPr>
          <p:nvPr/>
        </p:nvSpPr>
        <p:spPr bwMode="auto">
          <a:xfrm flipV="1">
            <a:off x="5951539" y="4544766"/>
            <a:ext cx="0" cy="571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44" name="Line 25"/>
          <p:cNvSpPr>
            <a:spLocks noChangeShapeType="1"/>
          </p:cNvSpPr>
          <p:nvPr/>
        </p:nvSpPr>
        <p:spPr bwMode="auto">
          <a:xfrm flipV="1">
            <a:off x="6607176" y="4544766"/>
            <a:ext cx="0" cy="571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45" name="Line 26"/>
          <p:cNvSpPr>
            <a:spLocks noChangeShapeType="1"/>
          </p:cNvSpPr>
          <p:nvPr/>
        </p:nvSpPr>
        <p:spPr bwMode="auto">
          <a:xfrm flipV="1">
            <a:off x="7275514" y="4544766"/>
            <a:ext cx="0" cy="571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46" name="Line 27"/>
          <p:cNvSpPr>
            <a:spLocks noChangeShapeType="1"/>
          </p:cNvSpPr>
          <p:nvPr/>
        </p:nvSpPr>
        <p:spPr bwMode="auto">
          <a:xfrm flipV="1">
            <a:off x="7929564" y="4544766"/>
            <a:ext cx="0" cy="571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47" name="Line 28"/>
          <p:cNvSpPr>
            <a:spLocks noChangeShapeType="1"/>
          </p:cNvSpPr>
          <p:nvPr/>
        </p:nvSpPr>
        <p:spPr bwMode="auto">
          <a:xfrm flipV="1">
            <a:off x="8599489" y="4544766"/>
            <a:ext cx="0" cy="5715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48" name="Freeform 29"/>
          <p:cNvSpPr>
            <a:spLocks/>
          </p:cNvSpPr>
          <p:nvPr/>
        </p:nvSpPr>
        <p:spPr bwMode="auto">
          <a:xfrm>
            <a:off x="1641476" y="2595316"/>
            <a:ext cx="6629400" cy="1622425"/>
          </a:xfrm>
          <a:custGeom>
            <a:avLst/>
            <a:gdLst>
              <a:gd name="T0" fmla="*/ 0 w 466"/>
              <a:gd name="T1" fmla="*/ 56 h 114"/>
              <a:gd name="T2" fmla="*/ 47 w 466"/>
              <a:gd name="T3" fmla="*/ 92 h 114"/>
              <a:gd name="T4" fmla="*/ 93 w 466"/>
              <a:gd name="T5" fmla="*/ 105 h 114"/>
              <a:gd name="T6" fmla="*/ 140 w 466"/>
              <a:gd name="T7" fmla="*/ 114 h 114"/>
              <a:gd name="T8" fmla="*/ 186 w 466"/>
              <a:gd name="T9" fmla="*/ 108 h 114"/>
              <a:gd name="T10" fmla="*/ 233 w 466"/>
              <a:gd name="T11" fmla="*/ 105 h 114"/>
              <a:gd name="T12" fmla="*/ 280 w 466"/>
              <a:gd name="T13" fmla="*/ 97 h 114"/>
              <a:gd name="T14" fmla="*/ 326 w 466"/>
              <a:gd name="T15" fmla="*/ 90 h 114"/>
              <a:gd name="T16" fmla="*/ 373 w 466"/>
              <a:gd name="T17" fmla="*/ 76 h 114"/>
              <a:gd name="T18" fmla="*/ 419 w 466"/>
              <a:gd name="T19" fmla="*/ 43 h 114"/>
              <a:gd name="T20" fmla="*/ 466 w 466"/>
              <a:gd name="T21" fmla="*/ 0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66" h="114">
                <a:moveTo>
                  <a:pt x="0" y="56"/>
                </a:moveTo>
                <a:lnTo>
                  <a:pt x="47" y="92"/>
                </a:lnTo>
                <a:lnTo>
                  <a:pt x="93" y="105"/>
                </a:lnTo>
                <a:lnTo>
                  <a:pt x="140" y="114"/>
                </a:lnTo>
                <a:lnTo>
                  <a:pt x="186" y="108"/>
                </a:lnTo>
                <a:lnTo>
                  <a:pt x="233" y="105"/>
                </a:lnTo>
                <a:lnTo>
                  <a:pt x="280" y="97"/>
                </a:lnTo>
                <a:lnTo>
                  <a:pt x="326" y="90"/>
                </a:lnTo>
                <a:lnTo>
                  <a:pt x="373" y="76"/>
                </a:lnTo>
                <a:lnTo>
                  <a:pt x="419" y="43"/>
                </a:lnTo>
                <a:lnTo>
                  <a:pt x="466" y="0"/>
                </a:lnTo>
              </a:path>
            </a:pathLst>
          </a:custGeom>
          <a:noFill/>
          <a:ln w="5715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49" name="Freeform 30"/>
          <p:cNvSpPr>
            <a:spLocks/>
          </p:cNvSpPr>
          <p:nvPr/>
        </p:nvSpPr>
        <p:spPr bwMode="auto">
          <a:xfrm>
            <a:off x="1641476" y="2239716"/>
            <a:ext cx="6629400" cy="1579563"/>
          </a:xfrm>
          <a:custGeom>
            <a:avLst/>
            <a:gdLst>
              <a:gd name="T0" fmla="*/ 0 w 466"/>
              <a:gd name="T1" fmla="*/ 0 h 111"/>
              <a:gd name="T2" fmla="*/ 47 w 466"/>
              <a:gd name="T3" fmla="*/ 59 h 111"/>
              <a:gd name="T4" fmla="*/ 93 w 466"/>
              <a:gd name="T5" fmla="*/ 82 h 111"/>
              <a:gd name="T6" fmla="*/ 140 w 466"/>
              <a:gd name="T7" fmla="*/ 97 h 111"/>
              <a:gd name="T8" fmla="*/ 186 w 466"/>
              <a:gd name="T9" fmla="*/ 104 h 111"/>
              <a:gd name="T10" fmla="*/ 233 w 466"/>
              <a:gd name="T11" fmla="*/ 108 h 111"/>
              <a:gd name="T12" fmla="*/ 280 w 466"/>
              <a:gd name="T13" fmla="*/ 110 h 111"/>
              <a:gd name="T14" fmla="*/ 326 w 466"/>
              <a:gd name="T15" fmla="*/ 111 h 111"/>
              <a:gd name="T16" fmla="*/ 373 w 466"/>
              <a:gd name="T17" fmla="*/ 110 h 111"/>
              <a:gd name="T18" fmla="*/ 419 w 466"/>
              <a:gd name="T19" fmla="*/ 105 h 111"/>
              <a:gd name="T20" fmla="*/ 466 w 466"/>
              <a:gd name="T21" fmla="*/ 98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66" h="111">
                <a:moveTo>
                  <a:pt x="0" y="0"/>
                </a:moveTo>
                <a:lnTo>
                  <a:pt x="47" y="59"/>
                </a:lnTo>
                <a:lnTo>
                  <a:pt x="93" y="82"/>
                </a:lnTo>
                <a:lnTo>
                  <a:pt x="140" y="97"/>
                </a:lnTo>
                <a:lnTo>
                  <a:pt x="186" y="104"/>
                </a:lnTo>
                <a:lnTo>
                  <a:pt x="233" y="108"/>
                </a:lnTo>
                <a:lnTo>
                  <a:pt x="280" y="110"/>
                </a:lnTo>
                <a:lnTo>
                  <a:pt x="326" y="111"/>
                </a:lnTo>
                <a:lnTo>
                  <a:pt x="373" y="110"/>
                </a:lnTo>
                <a:lnTo>
                  <a:pt x="419" y="105"/>
                </a:lnTo>
                <a:lnTo>
                  <a:pt x="466" y="98"/>
                </a:lnTo>
              </a:path>
            </a:pathLst>
          </a:custGeom>
          <a:noFill/>
          <a:ln w="57150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50" name="Freeform 31"/>
          <p:cNvSpPr>
            <a:spLocks/>
          </p:cNvSpPr>
          <p:nvPr/>
        </p:nvSpPr>
        <p:spPr bwMode="auto">
          <a:xfrm>
            <a:off x="1641476" y="3392241"/>
            <a:ext cx="6629400" cy="584200"/>
          </a:xfrm>
          <a:custGeom>
            <a:avLst/>
            <a:gdLst>
              <a:gd name="T0" fmla="*/ 0 w 466"/>
              <a:gd name="T1" fmla="*/ 0 h 41"/>
              <a:gd name="T2" fmla="*/ 47 w 466"/>
              <a:gd name="T3" fmla="*/ 18 h 41"/>
              <a:gd name="T4" fmla="*/ 93 w 466"/>
              <a:gd name="T5" fmla="*/ 28 h 41"/>
              <a:gd name="T6" fmla="*/ 140 w 466"/>
              <a:gd name="T7" fmla="*/ 36 h 41"/>
              <a:gd name="T8" fmla="*/ 186 w 466"/>
              <a:gd name="T9" fmla="*/ 39 h 41"/>
              <a:gd name="T10" fmla="*/ 233 w 466"/>
              <a:gd name="T11" fmla="*/ 41 h 41"/>
              <a:gd name="T12" fmla="*/ 280 w 466"/>
              <a:gd name="T13" fmla="*/ 41 h 41"/>
              <a:gd name="T14" fmla="*/ 326 w 466"/>
              <a:gd name="T15" fmla="*/ 40 h 41"/>
              <a:gd name="T16" fmla="*/ 373 w 466"/>
              <a:gd name="T17" fmla="*/ 38 h 41"/>
              <a:gd name="T18" fmla="*/ 419 w 466"/>
              <a:gd name="T19" fmla="*/ 33 h 41"/>
              <a:gd name="T20" fmla="*/ 466 w 466"/>
              <a:gd name="T21" fmla="*/ 24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66" h="41">
                <a:moveTo>
                  <a:pt x="0" y="0"/>
                </a:moveTo>
                <a:lnTo>
                  <a:pt x="47" y="18"/>
                </a:lnTo>
                <a:lnTo>
                  <a:pt x="93" y="28"/>
                </a:lnTo>
                <a:lnTo>
                  <a:pt x="140" y="36"/>
                </a:lnTo>
                <a:lnTo>
                  <a:pt x="186" y="39"/>
                </a:lnTo>
                <a:lnTo>
                  <a:pt x="233" y="41"/>
                </a:lnTo>
                <a:lnTo>
                  <a:pt x="280" y="41"/>
                </a:lnTo>
                <a:lnTo>
                  <a:pt x="326" y="40"/>
                </a:lnTo>
                <a:lnTo>
                  <a:pt x="373" y="38"/>
                </a:lnTo>
                <a:lnTo>
                  <a:pt x="419" y="33"/>
                </a:lnTo>
                <a:lnTo>
                  <a:pt x="466" y="24"/>
                </a:lnTo>
              </a:path>
            </a:pathLst>
          </a:custGeom>
          <a:noFill/>
          <a:ln w="5715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51" name="Freeform 32"/>
          <p:cNvSpPr>
            <a:spLocks/>
          </p:cNvSpPr>
          <p:nvPr/>
        </p:nvSpPr>
        <p:spPr bwMode="auto">
          <a:xfrm>
            <a:off x="1641476" y="3392241"/>
            <a:ext cx="6629400" cy="1052513"/>
          </a:xfrm>
          <a:custGeom>
            <a:avLst/>
            <a:gdLst>
              <a:gd name="T0" fmla="*/ 0 w 466"/>
              <a:gd name="T1" fmla="*/ 0 h 74"/>
              <a:gd name="T2" fmla="*/ 47 w 466"/>
              <a:gd name="T3" fmla="*/ 41 h 74"/>
              <a:gd name="T4" fmla="*/ 93 w 466"/>
              <a:gd name="T5" fmla="*/ 54 h 74"/>
              <a:gd name="T6" fmla="*/ 140 w 466"/>
              <a:gd name="T7" fmla="*/ 61 h 74"/>
              <a:gd name="T8" fmla="*/ 186 w 466"/>
              <a:gd name="T9" fmla="*/ 65 h 74"/>
              <a:gd name="T10" fmla="*/ 233 w 466"/>
              <a:gd name="T11" fmla="*/ 68 h 74"/>
              <a:gd name="T12" fmla="*/ 280 w 466"/>
              <a:gd name="T13" fmla="*/ 69 h 74"/>
              <a:gd name="T14" fmla="*/ 326 w 466"/>
              <a:gd name="T15" fmla="*/ 71 h 74"/>
              <a:gd name="T16" fmla="*/ 373 w 466"/>
              <a:gd name="T17" fmla="*/ 72 h 74"/>
              <a:gd name="T18" fmla="*/ 419 w 466"/>
              <a:gd name="T19" fmla="*/ 73 h 74"/>
              <a:gd name="T20" fmla="*/ 466 w 466"/>
              <a:gd name="T21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66" h="74">
                <a:moveTo>
                  <a:pt x="0" y="0"/>
                </a:moveTo>
                <a:lnTo>
                  <a:pt x="47" y="41"/>
                </a:lnTo>
                <a:lnTo>
                  <a:pt x="93" y="54"/>
                </a:lnTo>
                <a:lnTo>
                  <a:pt x="140" y="61"/>
                </a:lnTo>
                <a:lnTo>
                  <a:pt x="186" y="65"/>
                </a:lnTo>
                <a:lnTo>
                  <a:pt x="233" y="68"/>
                </a:lnTo>
                <a:lnTo>
                  <a:pt x="280" y="69"/>
                </a:lnTo>
                <a:lnTo>
                  <a:pt x="326" y="71"/>
                </a:lnTo>
                <a:lnTo>
                  <a:pt x="373" y="72"/>
                </a:lnTo>
                <a:lnTo>
                  <a:pt x="419" y="73"/>
                </a:lnTo>
                <a:lnTo>
                  <a:pt x="466" y="74"/>
                </a:lnTo>
              </a:path>
            </a:pathLst>
          </a:custGeom>
          <a:noFill/>
          <a:ln w="57150">
            <a:solidFill>
              <a:srgbClr val="FFC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52" name="Rectangle 33"/>
          <p:cNvSpPr>
            <a:spLocks noChangeArrowheads="1"/>
          </p:cNvSpPr>
          <p:nvPr/>
        </p:nvSpPr>
        <p:spPr bwMode="auto">
          <a:xfrm>
            <a:off x="882006" y="4430466"/>
            <a:ext cx="161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0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53" name="Rectangle 34"/>
          <p:cNvSpPr>
            <a:spLocks noChangeArrowheads="1"/>
          </p:cNvSpPr>
          <p:nvPr/>
        </p:nvSpPr>
        <p:spPr bwMode="auto">
          <a:xfrm>
            <a:off x="781993" y="3976441"/>
            <a:ext cx="3238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20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54" name="Rectangle 35"/>
          <p:cNvSpPr>
            <a:spLocks noChangeArrowheads="1"/>
          </p:cNvSpPr>
          <p:nvPr/>
        </p:nvSpPr>
        <p:spPr bwMode="auto">
          <a:xfrm>
            <a:off x="781993" y="3506541"/>
            <a:ext cx="3238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40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55" name="Rectangle 36"/>
          <p:cNvSpPr>
            <a:spLocks noChangeArrowheads="1"/>
          </p:cNvSpPr>
          <p:nvPr/>
        </p:nvSpPr>
        <p:spPr bwMode="auto">
          <a:xfrm>
            <a:off x="781993" y="3050928"/>
            <a:ext cx="3238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60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56" name="Rectangle 37"/>
          <p:cNvSpPr>
            <a:spLocks noChangeArrowheads="1"/>
          </p:cNvSpPr>
          <p:nvPr/>
        </p:nvSpPr>
        <p:spPr bwMode="auto">
          <a:xfrm>
            <a:off x="781993" y="2595316"/>
            <a:ext cx="3238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80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57" name="Rectangle 38"/>
          <p:cNvSpPr>
            <a:spLocks noChangeArrowheads="1"/>
          </p:cNvSpPr>
          <p:nvPr/>
        </p:nvSpPr>
        <p:spPr bwMode="auto">
          <a:xfrm>
            <a:off x="683568" y="2125416"/>
            <a:ext cx="4857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100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58" name="Rectangle 39"/>
          <p:cNvSpPr>
            <a:spLocks noChangeArrowheads="1"/>
          </p:cNvSpPr>
          <p:nvPr/>
        </p:nvSpPr>
        <p:spPr bwMode="auto">
          <a:xfrm>
            <a:off x="683568" y="1671391"/>
            <a:ext cx="4857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120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59" name="Rectangle 40"/>
          <p:cNvSpPr>
            <a:spLocks noChangeArrowheads="1"/>
          </p:cNvSpPr>
          <p:nvPr/>
        </p:nvSpPr>
        <p:spPr bwMode="auto">
          <a:xfrm>
            <a:off x="1598614" y="4701928"/>
            <a:ext cx="161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0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60" name="Rectangle 41"/>
          <p:cNvSpPr>
            <a:spLocks noChangeArrowheads="1"/>
          </p:cNvSpPr>
          <p:nvPr/>
        </p:nvSpPr>
        <p:spPr bwMode="auto">
          <a:xfrm>
            <a:off x="2266951" y="4701928"/>
            <a:ext cx="161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1</a:t>
            </a:r>
            <a:endParaRPr kumimoji="0" lang="pt-B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61" name="Rectangle 42"/>
          <p:cNvSpPr>
            <a:spLocks noChangeArrowheads="1"/>
          </p:cNvSpPr>
          <p:nvPr/>
        </p:nvSpPr>
        <p:spPr bwMode="auto">
          <a:xfrm>
            <a:off x="2921001" y="4701928"/>
            <a:ext cx="161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2</a:t>
            </a:r>
            <a:endParaRPr kumimoji="0" lang="pt-B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62" name="Rectangle 43"/>
          <p:cNvSpPr>
            <a:spLocks noChangeArrowheads="1"/>
          </p:cNvSpPr>
          <p:nvPr/>
        </p:nvSpPr>
        <p:spPr bwMode="auto">
          <a:xfrm>
            <a:off x="3590926" y="4701928"/>
            <a:ext cx="161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3</a:t>
            </a:r>
            <a:endParaRPr kumimoji="0" lang="pt-B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63" name="Rectangle 44"/>
          <p:cNvSpPr>
            <a:spLocks noChangeArrowheads="1"/>
          </p:cNvSpPr>
          <p:nvPr/>
        </p:nvSpPr>
        <p:spPr bwMode="auto">
          <a:xfrm>
            <a:off x="4244976" y="4701928"/>
            <a:ext cx="161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4</a:t>
            </a:r>
            <a:endParaRPr kumimoji="0" lang="pt-B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64" name="Rectangle 45"/>
          <p:cNvSpPr>
            <a:spLocks noChangeArrowheads="1"/>
          </p:cNvSpPr>
          <p:nvPr/>
        </p:nvSpPr>
        <p:spPr bwMode="auto">
          <a:xfrm>
            <a:off x="4913314" y="4701928"/>
            <a:ext cx="161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5</a:t>
            </a:r>
            <a:endParaRPr kumimoji="0" lang="pt-B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65" name="Rectangle 46"/>
          <p:cNvSpPr>
            <a:spLocks noChangeArrowheads="1"/>
          </p:cNvSpPr>
          <p:nvPr/>
        </p:nvSpPr>
        <p:spPr bwMode="auto">
          <a:xfrm>
            <a:off x="5581651" y="4701928"/>
            <a:ext cx="161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6</a:t>
            </a:r>
            <a:endParaRPr kumimoji="0" lang="pt-B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66" name="Rectangle 47"/>
          <p:cNvSpPr>
            <a:spLocks noChangeArrowheads="1"/>
          </p:cNvSpPr>
          <p:nvPr/>
        </p:nvSpPr>
        <p:spPr bwMode="auto">
          <a:xfrm>
            <a:off x="6237289" y="4701928"/>
            <a:ext cx="161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7</a:t>
            </a:r>
            <a:endParaRPr kumimoji="0" lang="pt-B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67" name="Rectangle 48"/>
          <p:cNvSpPr>
            <a:spLocks noChangeArrowheads="1"/>
          </p:cNvSpPr>
          <p:nvPr/>
        </p:nvSpPr>
        <p:spPr bwMode="auto">
          <a:xfrm>
            <a:off x="6905626" y="4701928"/>
            <a:ext cx="161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8</a:t>
            </a:r>
            <a:endParaRPr kumimoji="0" lang="pt-B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68" name="Rectangle 49"/>
          <p:cNvSpPr>
            <a:spLocks noChangeArrowheads="1"/>
          </p:cNvSpPr>
          <p:nvPr/>
        </p:nvSpPr>
        <p:spPr bwMode="auto">
          <a:xfrm>
            <a:off x="7559676" y="4701928"/>
            <a:ext cx="1619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9</a:t>
            </a:r>
            <a:endParaRPr kumimoji="0" lang="pt-B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69" name="Rectangle 50"/>
          <p:cNvSpPr>
            <a:spLocks noChangeArrowheads="1"/>
          </p:cNvSpPr>
          <p:nvPr/>
        </p:nvSpPr>
        <p:spPr bwMode="auto">
          <a:xfrm>
            <a:off x="8172451" y="4701928"/>
            <a:ext cx="3238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10</a:t>
            </a:r>
            <a:endParaRPr kumimoji="0" lang="pt-B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70" name="Rectangle 51"/>
          <p:cNvSpPr>
            <a:spLocks noChangeArrowheads="1"/>
          </p:cNvSpPr>
          <p:nvPr/>
        </p:nvSpPr>
        <p:spPr bwMode="auto">
          <a:xfrm>
            <a:off x="6791325" y="4986091"/>
            <a:ext cx="18851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Custo (R$/ano)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71" name="Rectangle 52"/>
          <p:cNvSpPr>
            <a:spLocks noChangeArrowheads="1"/>
          </p:cNvSpPr>
          <p:nvPr/>
        </p:nvSpPr>
        <p:spPr bwMode="auto">
          <a:xfrm rot="16200000">
            <a:off x="-535108" y="3080396"/>
            <a:ext cx="21592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Produto (</a:t>
            </a:r>
            <a:r>
              <a:rPr kumimoji="0" lang="pt-BR" sz="20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Ud</a:t>
            </a: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/ano)</a:t>
            </a:r>
            <a:endParaRPr kumimoji="0" lang="pt-B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72" name="Rectangle 53"/>
          <p:cNvSpPr>
            <a:spLocks noChangeArrowheads="1"/>
          </p:cNvSpPr>
          <p:nvPr/>
        </p:nvSpPr>
        <p:spPr bwMode="auto">
          <a:xfrm>
            <a:off x="2248794" y="5395336"/>
            <a:ext cx="3798888" cy="3127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2400" dirty="0"/>
          </a:p>
        </p:txBody>
      </p:sp>
      <p:sp>
        <p:nvSpPr>
          <p:cNvPr id="52273" name="Line 54"/>
          <p:cNvSpPr>
            <a:spLocks noChangeShapeType="1"/>
          </p:cNvSpPr>
          <p:nvPr/>
        </p:nvSpPr>
        <p:spPr bwMode="auto">
          <a:xfrm>
            <a:off x="1475656" y="5548590"/>
            <a:ext cx="341313" cy="0"/>
          </a:xfrm>
          <a:prstGeom prst="line">
            <a:avLst/>
          </a:prstGeom>
          <a:noFill/>
          <a:ln w="5715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74" name="Rectangle 55"/>
          <p:cNvSpPr>
            <a:spLocks noChangeArrowheads="1"/>
          </p:cNvSpPr>
          <p:nvPr/>
        </p:nvSpPr>
        <p:spPr bwMode="auto">
          <a:xfrm>
            <a:off x="1939113" y="5363924"/>
            <a:ext cx="6700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CMg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75" name="Line 56"/>
          <p:cNvSpPr>
            <a:spLocks noChangeShapeType="1"/>
          </p:cNvSpPr>
          <p:nvPr/>
        </p:nvSpPr>
        <p:spPr bwMode="auto">
          <a:xfrm>
            <a:off x="2731312" y="5548590"/>
            <a:ext cx="341313" cy="0"/>
          </a:xfrm>
          <a:prstGeom prst="line">
            <a:avLst/>
          </a:prstGeom>
          <a:noFill/>
          <a:ln w="57150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76" name="Rectangle 57"/>
          <p:cNvSpPr>
            <a:spLocks noChangeArrowheads="1"/>
          </p:cNvSpPr>
          <p:nvPr/>
        </p:nvSpPr>
        <p:spPr bwMode="auto">
          <a:xfrm>
            <a:off x="3194769" y="5363924"/>
            <a:ext cx="8431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CTMe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77" name="Line 58"/>
          <p:cNvSpPr>
            <a:spLocks noChangeShapeType="1"/>
          </p:cNvSpPr>
          <p:nvPr/>
        </p:nvSpPr>
        <p:spPr bwMode="auto">
          <a:xfrm>
            <a:off x="4160093" y="5548590"/>
            <a:ext cx="342900" cy="0"/>
          </a:xfrm>
          <a:prstGeom prst="line">
            <a:avLst/>
          </a:prstGeom>
          <a:noFill/>
          <a:ln w="5715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78" name="Rectangle 59"/>
          <p:cNvSpPr>
            <a:spLocks noChangeArrowheads="1"/>
          </p:cNvSpPr>
          <p:nvPr/>
        </p:nvSpPr>
        <p:spPr bwMode="auto">
          <a:xfrm>
            <a:off x="4625137" y="5363924"/>
            <a:ext cx="85119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CVMe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2279" name="Line 60"/>
          <p:cNvSpPr>
            <a:spLocks noChangeShapeType="1"/>
          </p:cNvSpPr>
          <p:nvPr/>
        </p:nvSpPr>
        <p:spPr bwMode="auto">
          <a:xfrm>
            <a:off x="5598476" y="5548590"/>
            <a:ext cx="341313" cy="0"/>
          </a:xfrm>
          <a:prstGeom prst="line">
            <a:avLst/>
          </a:prstGeom>
          <a:noFill/>
          <a:ln w="57150">
            <a:solidFill>
              <a:srgbClr val="FFC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280" name="Rectangle 61"/>
          <p:cNvSpPr>
            <a:spLocks noChangeArrowheads="1"/>
          </p:cNvSpPr>
          <p:nvPr/>
        </p:nvSpPr>
        <p:spPr bwMode="auto">
          <a:xfrm>
            <a:off x="6061931" y="5363924"/>
            <a:ext cx="8143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CFMe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33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48" grpId="0" animBg="1"/>
      <p:bldP spid="52249" grpId="0" animBg="1"/>
      <p:bldP spid="52250" grpId="0" animBg="1"/>
      <p:bldP spid="52251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r>
              <a:rPr lang="pt-BR" dirty="0" smtClean="0"/>
              <a:t>Matematicamente, as relações entre as curvas explicitadas anteriormente são:</a:t>
            </a:r>
          </a:p>
          <a:p>
            <a:endParaRPr lang="pt-BR" dirty="0"/>
          </a:p>
          <a:p>
            <a:endParaRPr lang="pt-BR" dirty="0" smtClean="0"/>
          </a:p>
          <a:p>
            <a:pPr marL="109728" indent="0">
              <a:buNone/>
            </a:pPr>
            <a:endParaRPr lang="pt-BR" dirty="0" smtClean="0"/>
          </a:p>
          <a:p>
            <a:pPr marL="109728" indent="0">
              <a:buNone/>
            </a:pPr>
            <a:r>
              <a:rPr lang="pt-BR" dirty="0" smtClean="0"/>
              <a:t>Sendo                                  , então:</a:t>
            </a:r>
          </a:p>
          <a:p>
            <a:pPr marL="109728" indent="0">
              <a:buNone/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3</a:t>
            </a:r>
            <a:r>
              <a:rPr lang="pt-BR" dirty="0" smtClean="0"/>
              <a:t>. Função de custos</a:t>
            </a:r>
            <a:endParaRPr lang="pt-BR" dirty="0"/>
          </a:p>
        </p:txBody>
      </p:sp>
      <p:graphicFrame>
        <p:nvGraphicFramePr>
          <p:cNvPr id="27" name="Objeto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1538026"/>
              </p:ext>
            </p:extLst>
          </p:nvPr>
        </p:nvGraphicFramePr>
        <p:xfrm>
          <a:off x="2682044" y="2555815"/>
          <a:ext cx="3779912" cy="801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02" name="Equação" r:id="rId3" imgW="1600200" imgH="342900" progId="Equation.3">
                  <p:embed/>
                </p:oleObj>
              </mc:Choice>
              <mc:Fallback>
                <p:oleObj name="Equação" r:id="rId3" imgW="1600200" imgH="3429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044" y="2555815"/>
                        <a:ext cx="3779912" cy="8011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to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6839659"/>
              </p:ext>
            </p:extLst>
          </p:nvPr>
        </p:nvGraphicFramePr>
        <p:xfrm>
          <a:off x="1835696" y="3614173"/>
          <a:ext cx="3347864" cy="822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03" name="Equação" r:id="rId5" imgW="1548728" imgH="380835" progId="Equation.3">
                  <p:embed/>
                </p:oleObj>
              </mc:Choice>
              <mc:Fallback>
                <p:oleObj name="Equação" r:id="rId5" imgW="1548728" imgH="380835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614173"/>
                        <a:ext cx="3347864" cy="8229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to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7828191"/>
              </p:ext>
            </p:extLst>
          </p:nvPr>
        </p:nvGraphicFramePr>
        <p:xfrm>
          <a:off x="2763290" y="4797152"/>
          <a:ext cx="3617420" cy="1124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04" name="Equação" r:id="rId7" imgW="1129810" imgH="355446" progId="Equation.3">
                  <p:embed/>
                </p:oleObj>
              </mc:Choice>
              <mc:Fallback>
                <p:oleObj name="Equação" r:id="rId7" imgW="1129810" imgH="355446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3290" y="4797152"/>
                        <a:ext cx="3617420" cy="11247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856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r>
              <a:rPr lang="pt-BR" dirty="0" smtClean="0"/>
              <a:t>Analogamente, para o custo marginal: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pPr marL="109728" indent="0">
              <a:buNone/>
            </a:pPr>
            <a:endParaRPr lang="pt-BR" dirty="0" smtClean="0"/>
          </a:p>
          <a:p>
            <a:pPr marL="109728" indent="0">
              <a:buNone/>
            </a:pPr>
            <a:r>
              <a:rPr lang="pt-BR" dirty="0" smtClean="0"/>
              <a:t>Sendo                                     , então: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3</a:t>
            </a:r>
            <a:r>
              <a:rPr lang="pt-BR" dirty="0" smtClean="0"/>
              <a:t>. Função de custos</a:t>
            </a:r>
            <a:endParaRPr lang="pt-BR" dirty="0"/>
          </a:p>
        </p:txBody>
      </p:sp>
      <p:graphicFrame>
        <p:nvGraphicFramePr>
          <p:cNvPr id="23" name="Objeto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3597636"/>
              </p:ext>
            </p:extLst>
          </p:nvPr>
        </p:nvGraphicFramePr>
        <p:xfrm>
          <a:off x="1899274" y="2276872"/>
          <a:ext cx="5256587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6" name="Equação" r:id="rId3" imgW="2082800" imgH="342900" progId="Equation.3">
                  <p:embed/>
                </p:oleObj>
              </mc:Choice>
              <mc:Fallback>
                <p:oleObj name="Equação" r:id="rId3" imgW="2082800" imgH="3429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9274" y="2276872"/>
                        <a:ext cx="5256587" cy="864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to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7396713"/>
              </p:ext>
            </p:extLst>
          </p:nvPr>
        </p:nvGraphicFramePr>
        <p:xfrm>
          <a:off x="1907704" y="3645024"/>
          <a:ext cx="3534593" cy="861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7" name="Equação" r:id="rId5" imgW="1765080" imgH="431640" progId="Equation.3">
                  <p:embed/>
                </p:oleObj>
              </mc:Choice>
              <mc:Fallback>
                <p:oleObj name="Equação" r:id="rId5" imgW="1765080" imgH="4316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645024"/>
                        <a:ext cx="3534593" cy="8617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to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8080496"/>
              </p:ext>
            </p:extLst>
          </p:nvPr>
        </p:nvGraphicFramePr>
        <p:xfrm>
          <a:off x="2772054" y="4797152"/>
          <a:ext cx="3599892" cy="137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428" name="Equação" r:id="rId7" imgW="1002865" imgH="380835" progId="Equation.3">
                  <p:embed/>
                </p:oleObj>
              </mc:Choice>
              <mc:Fallback>
                <p:oleObj name="Equação" r:id="rId7" imgW="1002865" imgH="38083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2054" y="4797152"/>
                        <a:ext cx="3599892" cy="1371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9414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3</a:t>
            </a:r>
            <a:r>
              <a:rPr lang="pt-BR" dirty="0" smtClean="0"/>
              <a:t>. Função de custos</a:t>
            </a:r>
            <a:endParaRPr lang="pt-BR" dirty="0"/>
          </a:p>
        </p:txBody>
      </p:sp>
      <p:sp>
        <p:nvSpPr>
          <p:cNvPr id="37" name="Line 9"/>
          <p:cNvSpPr>
            <a:spLocks noChangeShapeType="1"/>
          </p:cNvSpPr>
          <p:nvPr/>
        </p:nvSpPr>
        <p:spPr bwMode="auto">
          <a:xfrm>
            <a:off x="2560600" y="3442267"/>
            <a:ext cx="458225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560600" y="3232355"/>
            <a:ext cx="458225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39" name="Line 11"/>
          <p:cNvSpPr>
            <a:spLocks noChangeShapeType="1"/>
          </p:cNvSpPr>
          <p:nvPr/>
        </p:nvSpPr>
        <p:spPr bwMode="auto">
          <a:xfrm>
            <a:off x="2560600" y="3022443"/>
            <a:ext cx="458225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0" name="Line 12"/>
          <p:cNvSpPr>
            <a:spLocks noChangeShapeType="1"/>
          </p:cNvSpPr>
          <p:nvPr/>
        </p:nvSpPr>
        <p:spPr bwMode="auto">
          <a:xfrm>
            <a:off x="2560600" y="2812531"/>
            <a:ext cx="458225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1" name="Line 13"/>
          <p:cNvSpPr>
            <a:spLocks noChangeShapeType="1"/>
          </p:cNvSpPr>
          <p:nvPr/>
        </p:nvSpPr>
        <p:spPr bwMode="auto">
          <a:xfrm>
            <a:off x="2560600" y="2392707"/>
            <a:ext cx="458225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2" name="Line 14"/>
          <p:cNvSpPr>
            <a:spLocks noChangeShapeType="1"/>
          </p:cNvSpPr>
          <p:nvPr/>
        </p:nvSpPr>
        <p:spPr bwMode="auto">
          <a:xfrm>
            <a:off x="2560600" y="2182794"/>
            <a:ext cx="458225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3" name="Line 15"/>
          <p:cNvSpPr>
            <a:spLocks noChangeShapeType="1"/>
          </p:cNvSpPr>
          <p:nvPr/>
        </p:nvSpPr>
        <p:spPr bwMode="auto">
          <a:xfrm>
            <a:off x="2560600" y="1972882"/>
            <a:ext cx="458225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4" name="Line 16"/>
          <p:cNvSpPr>
            <a:spLocks noChangeShapeType="1"/>
          </p:cNvSpPr>
          <p:nvPr/>
        </p:nvSpPr>
        <p:spPr bwMode="auto">
          <a:xfrm>
            <a:off x="2560600" y="1762970"/>
            <a:ext cx="458225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5" name="Line 17"/>
          <p:cNvSpPr>
            <a:spLocks noChangeShapeType="1"/>
          </p:cNvSpPr>
          <p:nvPr/>
        </p:nvSpPr>
        <p:spPr bwMode="auto">
          <a:xfrm>
            <a:off x="2560600" y="1553058"/>
            <a:ext cx="458225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6" name="Line 18"/>
          <p:cNvSpPr>
            <a:spLocks noChangeShapeType="1"/>
          </p:cNvSpPr>
          <p:nvPr/>
        </p:nvSpPr>
        <p:spPr bwMode="auto">
          <a:xfrm>
            <a:off x="2560600" y="1343146"/>
            <a:ext cx="458225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7" name="Line 19"/>
          <p:cNvSpPr>
            <a:spLocks noChangeShapeType="1"/>
          </p:cNvSpPr>
          <p:nvPr/>
        </p:nvSpPr>
        <p:spPr bwMode="auto">
          <a:xfrm>
            <a:off x="2811418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8" name="Line 20"/>
          <p:cNvSpPr>
            <a:spLocks noChangeShapeType="1"/>
          </p:cNvSpPr>
          <p:nvPr/>
        </p:nvSpPr>
        <p:spPr bwMode="auto">
          <a:xfrm>
            <a:off x="3071883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9" name="Line 21"/>
          <p:cNvSpPr>
            <a:spLocks noChangeShapeType="1"/>
          </p:cNvSpPr>
          <p:nvPr/>
        </p:nvSpPr>
        <p:spPr bwMode="auto">
          <a:xfrm>
            <a:off x="3322701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0" name="Line 22"/>
          <p:cNvSpPr>
            <a:spLocks noChangeShapeType="1"/>
          </p:cNvSpPr>
          <p:nvPr/>
        </p:nvSpPr>
        <p:spPr bwMode="auto">
          <a:xfrm>
            <a:off x="3583165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1" name="Line 23"/>
          <p:cNvSpPr>
            <a:spLocks noChangeShapeType="1"/>
          </p:cNvSpPr>
          <p:nvPr/>
        </p:nvSpPr>
        <p:spPr bwMode="auto">
          <a:xfrm>
            <a:off x="3833983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2" name="Line 24"/>
          <p:cNvSpPr>
            <a:spLocks noChangeShapeType="1"/>
          </p:cNvSpPr>
          <p:nvPr/>
        </p:nvSpPr>
        <p:spPr bwMode="auto">
          <a:xfrm>
            <a:off x="4084801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3" name="Line 25"/>
          <p:cNvSpPr>
            <a:spLocks noChangeShapeType="1"/>
          </p:cNvSpPr>
          <p:nvPr/>
        </p:nvSpPr>
        <p:spPr bwMode="auto">
          <a:xfrm>
            <a:off x="4345266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4" name="Line 26"/>
          <p:cNvSpPr>
            <a:spLocks noChangeShapeType="1"/>
          </p:cNvSpPr>
          <p:nvPr/>
        </p:nvSpPr>
        <p:spPr bwMode="auto">
          <a:xfrm>
            <a:off x="4596084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" name="Line 27"/>
          <p:cNvSpPr>
            <a:spLocks noChangeShapeType="1"/>
          </p:cNvSpPr>
          <p:nvPr/>
        </p:nvSpPr>
        <p:spPr bwMode="auto">
          <a:xfrm>
            <a:off x="4856549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6" name="Line 28"/>
          <p:cNvSpPr>
            <a:spLocks noChangeShapeType="1"/>
          </p:cNvSpPr>
          <p:nvPr/>
        </p:nvSpPr>
        <p:spPr bwMode="auto">
          <a:xfrm>
            <a:off x="5107367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7" name="Line 29"/>
          <p:cNvSpPr>
            <a:spLocks noChangeShapeType="1"/>
          </p:cNvSpPr>
          <p:nvPr/>
        </p:nvSpPr>
        <p:spPr bwMode="auto">
          <a:xfrm>
            <a:off x="5358185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8" name="Line 30"/>
          <p:cNvSpPr>
            <a:spLocks noChangeShapeType="1"/>
          </p:cNvSpPr>
          <p:nvPr/>
        </p:nvSpPr>
        <p:spPr bwMode="auto">
          <a:xfrm>
            <a:off x="5618650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9" name="Line 31"/>
          <p:cNvSpPr>
            <a:spLocks noChangeShapeType="1"/>
          </p:cNvSpPr>
          <p:nvPr/>
        </p:nvSpPr>
        <p:spPr bwMode="auto">
          <a:xfrm>
            <a:off x="5869468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0" name="Line 32"/>
          <p:cNvSpPr>
            <a:spLocks noChangeShapeType="1"/>
          </p:cNvSpPr>
          <p:nvPr/>
        </p:nvSpPr>
        <p:spPr bwMode="auto">
          <a:xfrm>
            <a:off x="6120286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1" name="Line 33"/>
          <p:cNvSpPr>
            <a:spLocks noChangeShapeType="1"/>
          </p:cNvSpPr>
          <p:nvPr/>
        </p:nvSpPr>
        <p:spPr bwMode="auto">
          <a:xfrm>
            <a:off x="6380751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2" name="Line 34"/>
          <p:cNvSpPr>
            <a:spLocks noChangeShapeType="1"/>
          </p:cNvSpPr>
          <p:nvPr/>
        </p:nvSpPr>
        <p:spPr bwMode="auto">
          <a:xfrm>
            <a:off x="6631568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3" name="Line 35"/>
          <p:cNvSpPr>
            <a:spLocks noChangeShapeType="1"/>
          </p:cNvSpPr>
          <p:nvPr/>
        </p:nvSpPr>
        <p:spPr bwMode="auto">
          <a:xfrm>
            <a:off x="6892033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296" name="Line 36"/>
          <p:cNvSpPr>
            <a:spLocks noChangeShapeType="1"/>
          </p:cNvSpPr>
          <p:nvPr/>
        </p:nvSpPr>
        <p:spPr bwMode="auto">
          <a:xfrm>
            <a:off x="7142851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297" name="Line 37"/>
          <p:cNvSpPr>
            <a:spLocks noChangeShapeType="1"/>
          </p:cNvSpPr>
          <p:nvPr/>
        </p:nvSpPr>
        <p:spPr bwMode="auto">
          <a:xfrm>
            <a:off x="2560600" y="1343146"/>
            <a:ext cx="0" cy="2099122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00" name="Line 38"/>
          <p:cNvSpPr>
            <a:spLocks noChangeShapeType="1"/>
          </p:cNvSpPr>
          <p:nvPr/>
        </p:nvSpPr>
        <p:spPr bwMode="auto">
          <a:xfrm>
            <a:off x="2531659" y="3442267"/>
            <a:ext cx="2894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01" name="Line 39"/>
          <p:cNvSpPr>
            <a:spLocks noChangeShapeType="1"/>
          </p:cNvSpPr>
          <p:nvPr/>
        </p:nvSpPr>
        <p:spPr bwMode="auto">
          <a:xfrm>
            <a:off x="2531659" y="3232355"/>
            <a:ext cx="2894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02" name="Line 40"/>
          <p:cNvSpPr>
            <a:spLocks noChangeShapeType="1"/>
          </p:cNvSpPr>
          <p:nvPr/>
        </p:nvSpPr>
        <p:spPr bwMode="auto">
          <a:xfrm>
            <a:off x="2531659" y="3022443"/>
            <a:ext cx="2894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03" name="Line 41"/>
          <p:cNvSpPr>
            <a:spLocks noChangeShapeType="1"/>
          </p:cNvSpPr>
          <p:nvPr/>
        </p:nvSpPr>
        <p:spPr bwMode="auto">
          <a:xfrm>
            <a:off x="2531659" y="2812531"/>
            <a:ext cx="2894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04" name="Line 42"/>
          <p:cNvSpPr>
            <a:spLocks noChangeShapeType="1"/>
          </p:cNvSpPr>
          <p:nvPr/>
        </p:nvSpPr>
        <p:spPr bwMode="auto">
          <a:xfrm>
            <a:off x="2531659" y="2602619"/>
            <a:ext cx="2894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05" name="Line 43"/>
          <p:cNvSpPr>
            <a:spLocks noChangeShapeType="1"/>
          </p:cNvSpPr>
          <p:nvPr/>
        </p:nvSpPr>
        <p:spPr bwMode="auto">
          <a:xfrm>
            <a:off x="2531659" y="2392707"/>
            <a:ext cx="2894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06" name="Line 44"/>
          <p:cNvSpPr>
            <a:spLocks noChangeShapeType="1"/>
          </p:cNvSpPr>
          <p:nvPr/>
        </p:nvSpPr>
        <p:spPr bwMode="auto">
          <a:xfrm>
            <a:off x="2531659" y="2182794"/>
            <a:ext cx="2894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07" name="Line 45"/>
          <p:cNvSpPr>
            <a:spLocks noChangeShapeType="1"/>
          </p:cNvSpPr>
          <p:nvPr/>
        </p:nvSpPr>
        <p:spPr bwMode="auto">
          <a:xfrm>
            <a:off x="2531659" y="1972882"/>
            <a:ext cx="2894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08" name="Line 46"/>
          <p:cNvSpPr>
            <a:spLocks noChangeShapeType="1"/>
          </p:cNvSpPr>
          <p:nvPr/>
        </p:nvSpPr>
        <p:spPr bwMode="auto">
          <a:xfrm>
            <a:off x="2531659" y="1762970"/>
            <a:ext cx="2894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09" name="Line 47"/>
          <p:cNvSpPr>
            <a:spLocks noChangeShapeType="1"/>
          </p:cNvSpPr>
          <p:nvPr/>
        </p:nvSpPr>
        <p:spPr bwMode="auto">
          <a:xfrm>
            <a:off x="2531659" y="1553058"/>
            <a:ext cx="2894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10" name="Line 48"/>
          <p:cNvSpPr>
            <a:spLocks noChangeShapeType="1"/>
          </p:cNvSpPr>
          <p:nvPr/>
        </p:nvSpPr>
        <p:spPr bwMode="auto">
          <a:xfrm>
            <a:off x="2531659" y="1343146"/>
            <a:ext cx="2894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11" name="Line 49"/>
          <p:cNvSpPr>
            <a:spLocks noChangeShapeType="1"/>
          </p:cNvSpPr>
          <p:nvPr/>
        </p:nvSpPr>
        <p:spPr bwMode="auto">
          <a:xfrm>
            <a:off x="2560600" y="2602619"/>
            <a:ext cx="4582251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12" name="Line 50"/>
          <p:cNvSpPr>
            <a:spLocks noChangeShapeType="1"/>
          </p:cNvSpPr>
          <p:nvPr/>
        </p:nvSpPr>
        <p:spPr bwMode="auto">
          <a:xfrm flipV="1">
            <a:off x="2560600" y="2602619"/>
            <a:ext cx="0" cy="29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13" name="Line 51"/>
          <p:cNvSpPr>
            <a:spLocks noChangeShapeType="1"/>
          </p:cNvSpPr>
          <p:nvPr/>
        </p:nvSpPr>
        <p:spPr bwMode="auto">
          <a:xfrm flipV="1">
            <a:off x="3071883" y="2602619"/>
            <a:ext cx="0" cy="29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14" name="Line 52"/>
          <p:cNvSpPr>
            <a:spLocks noChangeShapeType="1"/>
          </p:cNvSpPr>
          <p:nvPr/>
        </p:nvSpPr>
        <p:spPr bwMode="auto">
          <a:xfrm flipV="1">
            <a:off x="3583165" y="2602619"/>
            <a:ext cx="0" cy="29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15" name="Line 53"/>
          <p:cNvSpPr>
            <a:spLocks noChangeShapeType="1"/>
          </p:cNvSpPr>
          <p:nvPr/>
        </p:nvSpPr>
        <p:spPr bwMode="auto">
          <a:xfrm flipV="1">
            <a:off x="4084801" y="2602619"/>
            <a:ext cx="0" cy="29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16" name="Line 54"/>
          <p:cNvSpPr>
            <a:spLocks noChangeShapeType="1"/>
          </p:cNvSpPr>
          <p:nvPr/>
        </p:nvSpPr>
        <p:spPr bwMode="auto">
          <a:xfrm flipV="1">
            <a:off x="4596084" y="2602619"/>
            <a:ext cx="0" cy="29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17" name="Line 55"/>
          <p:cNvSpPr>
            <a:spLocks noChangeShapeType="1"/>
          </p:cNvSpPr>
          <p:nvPr/>
        </p:nvSpPr>
        <p:spPr bwMode="auto">
          <a:xfrm flipV="1">
            <a:off x="5107367" y="2602619"/>
            <a:ext cx="0" cy="29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18" name="Line 56"/>
          <p:cNvSpPr>
            <a:spLocks noChangeShapeType="1"/>
          </p:cNvSpPr>
          <p:nvPr/>
        </p:nvSpPr>
        <p:spPr bwMode="auto">
          <a:xfrm flipV="1">
            <a:off x="5618650" y="2602619"/>
            <a:ext cx="0" cy="29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19" name="Line 57"/>
          <p:cNvSpPr>
            <a:spLocks noChangeShapeType="1"/>
          </p:cNvSpPr>
          <p:nvPr/>
        </p:nvSpPr>
        <p:spPr bwMode="auto">
          <a:xfrm flipV="1">
            <a:off x="6120286" y="2602619"/>
            <a:ext cx="0" cy="29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20" name="Line 58"/>
          <p:cNvSpPr>
            <a:spLocks noChangeShapeType="1"/>
          </p:cNvSpPr>
          <p:nvPr/>
        </p:nvSpPr>
        <p:spPr bwMode="auto">
          <a:xfrm flipV="1">
            <a:off x="6631568" y="2602619"/>
            <a:ext cx="0" cy="29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21" name="Line 59"/>
          <p:cNvSpPr>
            <a:spLocks noChangeShapeType="1"/>
          </p:cNvSpPr>
          <p:nvPr/>
        </p:nvSpPr>
        <p:spPr bwMode="auto">
          <a:xfrm flipV="1">
            <a:off x="7142851" y="2602619"/>
            <a:ext cx="0" cy="29987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22" name="Freeform 60"/>
          <p:cNvSpPr>
            <a:spLocks/>
          </p:cNvSpPr>
          <p:nvPr/>
        </p:nvSpPr>
        <p:spPr bwMode="auto">
          <a:xfrm>
            <a:off x="2811418" y="1742978"/>
            <a:ext cx="4080615" cy="419824"/>
          </a:xfrm>
          <a:custGeom>
            <a:avLst/>
            <a:gdLst>
              <a:gd name="T0" fmla="*/ 0 w 423"/>
              <a:gd name="T1" fmla="*/ 25 h 42"/>
              <a:gd name="T2" fmla="*/ 53 w 423"/>
              <a:gd name="T3" fmla="*/ 13 h 42"/>
              <a:gd name="T4" fmla="*/ 106 w 423"/>
              <a:gd name="T5" fmla="*/ 4 h 42"/>
              <a:gd name="T6" fmla="*/ 159 w 423"/>
              <a:gd name="T7" fmla="*/ 0 h 42"/>
              <a:gd name="T8" fmla="*/ 212 w 423"/>
              <a:gd name="T9" fmla="*/ 0 h 42"/>
              <a:gd name="T10" fmla="*/ 264 w 423"/>
              <a:gd name="T11" fmla="*/ 4 h 42"/>
              <a:gd name="T12" fmla="*/ 317 w 423"/>
              <a:gd name="T13" fmla="*/ 13 h 42"/>
              <a:gd name="T14" fmla="*/ 370 w 423"/>
              <a:gd name="T15" fmla="*/ 25 h 42"/>
              <a:gd name="T16" fmla="*/ 423 w 423"/>
              <a:gd name="T17" fmla="*/ 42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23" h="42">
                <a:moveTo>
                  <a:pt x="0" y="25"/>
                </a:moveTo>
                <a:lnTo>
                  <a:pt x="53" y="13"/>
                </a:lnTo>
                <a:lnTo>
                  <a:pt x="106" y="4"/>
                </a:lnTo>
                <a:lnTo>
                  <a:pt x="159" y="0"/>
                </a:lnTo>
                <a:lnTo>
                  <a:pt x="212" y="0"/>
                </a:lnTo>
                <a:lnTo>
                  <a:pt x="264" y="4"/>
                </a:lnTo>
                <a:lnTo>
                  <a:pt x="317" y="13"/>
                </a:lnTo>
                <a:lnTo>
                  <a:pt x="370" y="25"/>
                </a:lnTo>
                <a:lnTo>
                  <a:pt x="423" y="42"/>
                </a:lnTo>
              </a:path>
            </a:pathLst>
          </a:custGeom>
          <a:noFill/>
          <a:ln w="57150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23" name="Freeform 61"/>
          <p:cNvSpPr>
            <a:spLocks/>
          </p:cNvSpPr>
          <p:nvPr/>
        </p:nvSpPr>
        <p:spPr bwMode="auto">
          <a:xfrm>
            <a:off x="2811418" y="1593041"/>
            <a:ext cx="4080615" cy="1579339"/>
          </a:xfrm>
          <a:custGeom>
            <a:avLst/>
            <a:gdLst>
              <a:gd name="T0" fmla="*/ 0 w 423"/>
              <a:gd name="T1" fmla="*/ 57 h 158"/>
              <a:gd name="T2" fmla="*/ 53 w 423"/>
              <a:gd name="T3" fmla="*/ 25 h 158"/>
              <a:gd name="T4" fmla="*/ 106 w 423"/>
              <a:gd name="T5" fmla="*/ 7 h 158"/>
              <a:gd name="T6" fmla="*/ 159 w 423"/>
              <a:gd name="T7" fmla="*/ 0 h 158"/>
              <a:gd name="T8" fmla="*/ 212 w 423"/>
              <a:gd name="T9" fmla="*/ 7 h 158"/>
              <a:gd name="T10" fmla="*/ 264 w 423"/>
              <a:gd name="T11" fmla="*/ 25 h 158"/>
              <a:gd name="T12" fmla="*/ 317 w 423"/>
              <a:gd name="T13" fmla="*/ 57 h 158"/>
              <a:gd name="T14" fmla="*/ 370 w 423"/>
              <a:gd name="T15" fmla="*/ 101 h 158"/>
              <a:gd name="T16" fmla="*/ 423 w 423"/>
              <a:gd name="T17" fmla="*/ 158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23" h="158">
                <a:moveTo>
                  <a:pt x="0" y="57"/>
                </a:moveTo>
                <a:lnTo>
                  <a:pt x="53" y="25"/>
                </a:lnTo>
                <a:lnTo>
                  <a:pt x="106" y="7"/>
                </a:lnTo>
                <a:lnTo>
                  <a:pt x="159" y="0"/>
                </a:lnTo>
                <a:lnTo>
                  <a:pt x="212" y="7"/>
                </a:lnTo>
                <a:lnTo>
                  <a:pt x="264" y="25"/>
                </a:lnTo>
                <a:lnTo>
                  <a:pt x="317" y="57"/>
                </a:lnTo>
                <a:lnTo>
                  <a:pt x="370" y="101"/>
                </a:lnTo>
                <a:lnTo>
                  <a:pt x="423" y="158"/>
                </a:lnTo>
              </a:path>
            </a:pathLst>
          </a:custGeom>
          <a:noFill/>
          <a:ln w="5715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24" name="Rectangle 62"/>
          <p:cNvSpPr>
            <a:spLocks noChangeArrowheads="1"/>
          </p:cNvSpPr>
          <p:nvPr/>
        </p:nvSpPr>
        <p:spPr bwMode="auto">
          <a:xfrm>
            <a:off x="2235302" y="3372297"/>
            <a:ext cx="248466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-40</a:t>
            </a: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25" name="Rectangle 63"/>
          <p:cNvSpPr>
            <a:spLocks noChangeArrowheads="1"/>
          </p:cNvSpPr>
          <p:nvPr/>
        </p:nvSpPr>
        <p:spPr bwMode="auto">
          <a:xfrm>
            <a:off x="2235302" y="3162385"/>
            <a:ext cx="248466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-30</a:t>
            </a: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26" name="Rectangle 64"/>
          <p:cNvSpPr>
            <a:spLocks noChangeArrowheads="1"/>
          </p:cNvSpPr>
          <p:nvPr/>
        </p:nvSpPr>
        <p:spPr bwMode="auto">
          <a:xfrm>
            <a:off x="2235302" y="2952472"/>
            <a:ext cx="248466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-20</a:t>
            </a: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27" name="Rectangle 65"/>
          <p:cNvSpPr>
            <a:spLocks noChangeArrowheads="1"/>
          </p:cNvSpPr>
          <p:nvPr/>
        </p:nvSpPr>
        <p:spPr bwMode="auto">
          <a:xfrm>
            <a:off x="2235302" y="2742560"/>
            <a:ext cx="248466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-10</a:t>
            </a: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28" name="Rectangle 66"/>
          <p:cNvSpPr>
            <a:spLocks noChangeArrowheads="1"/>
          </p:cNvSpPr>
          <p:nvPr/>
        </p:nvSpPr>
        <p:spPr bwMode="auto">
          <a:xfrm>
            <a:off x="2331770" y="2532648"/>
            <a:ext cx="84960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0</a:t>
            </a: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29" name="Rectangle 67"/>
          <p:cNvSpPr>
            <a:spLocks noChangeArrowheads="1"/>
          </p:cNvSpPr>
          <p:nvPr/>
        </p:nvSpPr>
        <p:spPr bwMode="auto">
          <a:xfrm>
            <a:off x="2273889" y="2322736"/>
            <a:ext cx="16991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10</a:t>
            </a: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30" name="Rectangle 68"/>
          <p:cNvSpPr>
            <a:spLocks noChangeArrowheads="1"/>
          </p:cNvSpPr>
          <p:nvPr/>
        </p:nvSpPr>
        <p:spPr bwMode="auto">
          <a:xfrm>
            <a:off x="2273889" y="2112824"/>
            <a:ext cx="16991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20</a:t>
            </a: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31" name="Rectangle 69"/>
          <p:cNvSpPr>
            <a:spLocks noChangeArrowheads="1"/>
          </p:cNvSpPr>
          <p:nvPr/>
        </p:nvSpPr>
        <p:spPr bwMode="auto">
          <a:xfrm>
            <a:off x="2273889" y="1902912"/>
            <a:ext cx="16991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30</a:t>
            </a: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32" name="Rectangle 70"/>
          <p:cNvSpPr>
            <a:spLocks noChangeArrowheads="1"/>
          </p:cNvSpPr>
          <p:nvPr/>
        </p:nvSpPr>
        <p:spPr bwMode="auto">
          <a:xfrm>
            <a:off x="2273889" y="1692999"/>
            <a:ext cx="16991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40</a:t>
            </a: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33" name="Rectangle 71"/>
          <p:cNvSpPr>
            <a:spLocks noChangeArrowheads="1"/>
          </p:cNvSpPr>
          <p:nvPr/>
        </p:nvSpPr>
        <p:spPr bwMode="auto">
          <a:xfrm>
            <a:off x="2273889" y="1483087"/>
            <a:ext cx="16991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50</a:t>
            </a: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34" name="Rectangle 72"/>
          <p:cNvSpPr>
            <a:spLocks noChangeArrowheads="1"/>
          </p:cNvSpPr>
          <p:nvPr/>
        </p:nvSpPr>
        <p:spPr bwMode="auto">
          <a:xfrm>
            <a:off x="2273889" y="1273175"/>
            <a:ext cx="16991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60</a:t>
            </a:r>
            <a:endParaRPr kumimoji="0" lang="pt-B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35" name="Rectangle 73"/>
          <p:cNvSpPr>
            <a:spLocks noChangeArrowheads="1"/>
          </p:cNvSpPr>
          <p:nvPr/>
        </p:nvSpPr>
        <p:spPr bwMode="auto">
          <a:xfrm>
            <a:off x="2782477" y="2636912"/>
            <a:ext cx="84960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0</a:t>
            </a:r>
            <a:endParaRPr kumimoji="0" lang="pt-B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36" name="Rectangle 74"/>
          <p:cNvSpPr>
            <a:spLocks noChangeArrowheads="1"/>
          </p:cNvSpPr>
          <p:nvPr/>
        </p:nvSpPr>
        <p:spPr bwMode="auto">
          <a:xfrm>
            <a:off x="3264820" y="2636912"/>
            <a:ext cx="16991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29</a:t>
            </a:r>
            <a:endParaRPr kumimoji="0" lang="pt-B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37" name="Rectangle 75"/>
          <p:cNvSpPr>
            <a:spLocks noChangeArrowheads="1"/>
          </p:cNvSpPr>
          <p:nvPr/>
        </p:nvSpPr>
        <p:spPr bwMode="auto">
          <a:xfrm>
            <a:off x="3776102" y="2636912"/>
            <a:ext cx="16991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70</a:t>
            </a: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38" name="Rectangle 76"/>
          <p:cNvSpPr>
            <a:spLocks noChangeArrowheads="1"/>
          </p:cNvSpPr>
          <p:nvPr/>
        </p:nvSpPr>
        <p:spPr bwMode="auto">
          <a:xfrm>
            <a:off x="4258445" y="2636912"/>
            <a:ext cx="25487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117</a:t>
            </a:r>
            <a:endParaRPr kumimoji="0" lang="pt-B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39" name="Rectangle 77"/>
          <p:cNvSpPr>
            <a:spLocks noChangeArrowheads="1"/>
          </p:cNvSpPr>
          <p:nvPr/>
        </p:nvSpPr>
        <p:spPr bwMode="auto">
          <a:xfrm>
            <a:off x="4769727" y="2636912"/>
            <a:ext cx="25487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164</a:t>
            </a: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40" name="Rectangle 78"/>
          <p:cNvSpPr>
            <a:spLocks noChangeArrowheads="1"/>
          </p:cNvSpPr>
          <p:nvPr/>
        </p:nvSpPr>
        <p:spPr bwMode="auto">
          <a:xfrm>
            <a:off x="5271363" y="2636912"/>
            <a:ext cx="25487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205</a:t>
            </a:r>
            <a:endParaRPr kumimoji="0" lang="pt-B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41" name="Rectangle 79"/>
          <p:cNvSpPr>
            <a:spLocks noChangeArrowheads="1"/>
          </p:cNvSpPr>
          <p:nvPr/>
        </p:nvSpPr>
        <p:spPr bwMode="auto">
          <a:xfrm>
            <a:off x="5782646" y="2636912"/>
            <a:ext cx="25487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234</a:t>
            </a: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42" name="Rectangle 80"/>
          <p:cNvSpPr>
            <a:spLocks noChangeArrowheads="1"/>
          </p:cNvSpPr>
          <p:nvPr/>
        </p:nvSpPr>
        <p:spPr bwMode="auto">
          <a:xfrm>
            <a:off x="6293929" y="2636912"/>
            <a:ext cx="25487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245</a:t>
            </a: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43" name="Rectangle 81"/>
          <p:cNvSpPr>
            <a:spLocks noChangeArrowheads="1"/>
          </p:cNvSpPr>
          <p:nvPr/>
        </p:nvSpPr>
        <p:spPr bwMode="auto">
          <a:xfrm>
            <a:off x="6805212" y="2636912"/>
            <a:ext cx="25487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232</a:t>
            </a:r>
            <a:endParaRPr kumimoji="0" lang="pt-B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44" name="Rectangle 82"/>
          <p:cNvSpPr>
            <a:spLocks noChangeArrowheads="1"/>
          </p:cNvSpPr>
          <p:nvPr/>
        </p:nvSpPr>
        <p:spPr bwMode="auto">
          <a:xfrm>
            <a:off x="6369199" y="3555449"/>
            <a:ext cx="120866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X1/X2,...,</a:t>
            </a:r>
            <a:r>
              <a:rPr kumimoji="0" lang="pt-BR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Xn</a:t>
            </a:r>
            <a:endParaRPr kumimoji="0" lang="pt-BR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45" name="Rectangle 83"/>
          <p:cNvSpPr>
            <a:spLocks noChangeArrowheads="1"/>
          </p:cNvSpPr>
          <p:nvPr/>
        </p:nvSpPr>
        <p:spPr bwMode="auto">
          <a:xfrm>
            <a:off x="1615449" y="1303162"/>
            <a:ext cx="58028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PFMe</a:t>
            </a: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 </a:t>
            </a:r>
            <a:endParaRPr kumimoji="0" lang="pt-BR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46" name="Rectangle 84"/>
          <p:cNvSpPr>
            <a:spLocks noChangeArrowheads="1"/>
          </p:cNvSpPr>
          <p:nvPr/>
        </p:nvSpPr>
        <p:spPr bwMode="auto">
          <a:xfrm>
            <a:off x="1615449" y="1539225"/>
            <a:ext cx="51456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PFMa</a:t>
            </a:r>
            <a:endParaRPr kumimoji="0" lang="pt-BR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47" name="Line 85"/>
          <p:cNvSpPr>
            <a:spLocks noChangeShapeType="1"/>
          </p:cNvSpPr>
          <p:nvPr/>
        </p:nvSpPr>
        <p:spPr bwMode="auto">
          <a:xfrm>
            <a:off x="3419872" y="3875248"/>
            <a:ext cx="231524" cy="0"/>
          </a:xfrm>
          <a:prstGeom prst="line">
            <a:avLst/>
          </a:prstGeom>
          <a:noFill/>
          <a:ln w="57150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1050"/>
          </a:p>
        </p:txBody>
      </p:sp>
      <p:sp>
        <p:nvSpPr>
          <p:cNvPr id="55348" name="Rectangle 86"/>
          <p:cNvSpPr>
            <a:spLocks noChangeArrowheads="1"/>
          </p:cNvSpPr>
          <p:nvPr/>
        </p:nvSpPr>
        <p:spPr bwMode="auto">
          <a:xfrm>
            <a:off x="3706065" y="3752138"/>
            <a:ext cx="51456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PFMe</a:t>
            </a:r>
            <a:endParaRPr kumimoji="0" 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49" name="Line 87"/>
          <p:cNvSpPr>
            <a:spLocks noChangeShapeType="1"/>
          </p:cNvSpPr>
          <p:nvPr/>
        </p:nvSpPr>
        <p:spPr bwMode="auto">
          <a:xfrm>
            <a:off x="4275298" y="3875248"/>
            <a:ext cx="231524" cy="0"/>
          </a:xfrm>
          <a:prstGeom prst="line">
            <a:avLst/>
          </a:prstGeom>
          <a:noFill/>
          <a:ln w="57150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1050"/>
          </a:p>
        </p:txBody>
      </p:sp>
      <p:sp>
        <p:nvSpPr>
          <p:cNvPr id="55350" name="Rectangle 88"/>
          <p:cNvSpPr>
            <a:spLocks noChangeArrowheads="1"/>
          </p:cNvSpPr>
          <p:nvPr/>
        </p:nvSpPr>
        <p:spPr bwMode="auto">
          <a:xfrm>
            <a:off x="4561492" y="3752138"/>
            <a:ext cx="51456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PFMa</a:t>
            </a:r>
            <a:endParaRPr kumimoji="0" 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356" name="Line 95"/>
          <p:cNvSpPr>
            <a:spLocks noChangeShapeType="1"/>
          </p:cNvSpPr>
          <p:nvPr/>
        </p:nvSpPr>
        <p:spPr bwMode="auto">
          <a:xfrm>
            <a:off x="2585091" y="5805636"/>
            <a:ext cx="45529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57" name="Line 96"/>
          <p:cNvSpPr>
            <a:spLocks noChangeShapeType="1"/>
          </p:cNvSpPr>
          <p:nvPr/>
        </p:nvSpPr>
        <p:spPr bwMode="auto">
          <a:xfrm>
            <a:off x="2585091" y="5643711"/>
            <a:ext cx="45529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58" name="Line 97"/>
          <p:cNvSpPr>
            <a:spLocks noChangeShapeType="1"/>
          </p:cNvSpPr>
          <p:nvPr/>
        </p:nvSpPr>
        <p:spPr bwMode="auto">
          <a:xfrm>
            <a:off x="2585091" y="5472261"/>
            <a:ext cx="45529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59" name="Line 98"/>
          <p:cNvSpPr>
            <a:spLocks noChangeShapeType="1"/>
          </p:cNvSpPr>
          <p:nvPr/>
        </p:nvSpPr>
        <p:spPr bwMode="auto">
          <a:xfrm>
            <a:off x="2585091" y="5310336"/>
            <a:ext cx="45529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60" name="Line 99"/>
          <p:cNvSpPr>
            <a:spLocks noChangeShapeType="1"/>
          </p:cNvSpPr>
          <p:nvPr/>
        </p:nvSpPr>
        <p:spPr bwMode="auto">
          <a:xfrm>
            <a:off x="2585091" y="5138886"/>
            <a:ext cx="45529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61" name="Line 100"/>
          <p:cNvSpPr>
            <a:spLocks noChangeShapeType="1"/>
          </p:cNvSpPr>
          <p:nvPr/>
        </p:nvSpPr>
        <p:spPr bwMode="auto">
          <a:xfrm>
            <a:off x="2585091" y="4967436"/>
            <a:ext cx="45529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62" name="Line 101"/>
          <p:cNvSpPr>
            <a:spLocks noChangeShapeType="1"/>
          </p:cNvSpPr>
          <p:nvPr/>
        </p:nvSpPr>
        <p:spPr bwMode="auto">
          <a:xfrm>
            <a:off x="2585091" y="4805511"/>
            <a:ext cx="45529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63" name="Line 102"/>
          <p:cNvSpPr>
            <a:spLocks noChangeShapeType="1"/>
          </p:cNvSpPr>
          <p:nvPr/>
        </p:nvSpPr>
        <p:spPr bwMode="auto">
          <a:xfrm>
            <a:off x="2585091" y="4634061"/>
            <a:ext cx="45529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64" name="Line 103"/>
          <p:cNvSpPr>
            <a:spLocks noChangeShapeType="1"/>
          </p:cNvSpPr>
          <p:nvPr/>
        </p:nvSpPr>
        <p:spPr bwMode="auto">
          <a:xfrm>
            <a:off x="2585091" y="4472136"/>
            <a:ext cx="45529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65" name="Line 104"/>
          <p:cNvSpPr>
            <a:spLocks noChangeShapeType="1"/>
          </p:cNvSpPr>
          <p:nvPr/>
        </p:nvSpPr>
        <p:spPr bwMode="auto">
          <a:xfrm>
            <a:off x="2585091" y="4300686"/>
            <a:ext cx="45529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66" name="Line 105"/>
          <p:cNvSpPr>
            <a:spLocks noChangeShapeType="1"/>
          </p:cNvSpPr>
          <p:nvPr/>
        </p:nvSpPr>
        <p:spPr bwMode="auto">
          <a:xfrm>
            <a:off x="2842266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67" name="Line 106"/>
          <p:cNvSpPr>
            <a:spLocks noChangeShapeType="1"/>
          </p:cNvSpPr>
          <p:nvPr/>
        </p:nvSpPr>
        <p:spPr bwMode="auto">
          <a:xfrm>
            <a:off x="3089916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68" name="Line 107"/>
          <p:cNvSpPr>
            <a:spLocks noChangeShapeType="1"/>
          </p:cNvSpPr>
          <p:nvPr/>
        </p:nvSpPr>
        <p:spPr bwMode="auto">
          <a:xfrm>
            <a:off x="3347091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69" name="Line 108"/>
          <p:cNvSpPr>
            <a:spLocks noChangeShapeType="1"/>
          </p:cNvSpPr>
          <p:nvPr/>
        </p:nvSpPr>
        <p:spPr bwMode="auto">
          <a:xfrm>
            <a:off x="3594741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70" name="Line 109"/>
          <p:cNvSpPr>
            <a:spLocks noChangeShapeType="1"/>
          </p:cNvSpPr>
          <p:nvPr/>
        </p:nvSpPr>
        <p:spPr bwMode="auto">
          <a:xfrm>
            <a:off x="3851916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71" name="Line 110"/>
          <p:cNvSpPr>
            <a:spLocks noChangeShapeType="1"/>
          </p:cNvSpPr>
          <p:nvPr/>
        </p:nvSpPr>
        <p:spPr bwMode="auto">
          <a:xfrm>
            <a:off x="4099566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72" name="Line 111"/>
          <p:cNvSpPr>
            <a:spLocks noChangeShapeType="1"/>
          </p:cNvSpPr>
          <p:nvPr/>
        </p:nvSpPr>
        <p:spPr bwMode="auto">
          <a:xfrm>
            <a:off x="4356741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73" name="Line 112"/>
          <p:cNvSpPr>
            <a:spLocks noChangeShapeType="1"/>
          </p:cNvSpPr>
          <p:nvPr/>
        </p:nvSpPr>
        <p:spPr bwMode="auto">
          <a:xfrm>
            <a:off x="4604391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74" name="Line 113"/>
          <p:cNvSpPr>
            <a:spLocks noChangeShapeType="1"/>
          </p:cNvSpPr>
          <p:nvPr/>
        </p:nvSpPr>
        <p:spPr bwMode="auto">
          <a:xfrm>
            <a:off x="4861566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75" name="Line 114"/>
          <p:cNvSpPr>
            <a:spLocks noChangeShapeType="1"/>
          </p:cNvSpPr>
          <p:nvPr/>
        </p:nvSpPr>
        <p:spPr bwMode="auto">
          <a:xfrm>
            <a:off x="5118741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76" name="Line 115"/>
          <p:cNvSpPr>
            <a:spLocks noChangeShapeType="1"/>
          </p:cNvSpPr>
          <p:nvPr/>
        </p:nvSpPr>
        <p:spPr bwMode="auto">
          <a:xfrm>
            <a:off x="5366391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77" name="Line 116"/>
          <p:cNvSpPr>
            <a:spLocks noChangeShapeType="1"/>
          </p:cNvSpPr>
          <p:nvPr/>
        </p:nvSpPr>
        <p:spPr bwMode="auto">
          <a:xfrm>
            <a:off x="5623566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78" name="Line 117"/>
          <p:cNvSpPr>
            <a:spLocks noChangeShapeType="1"/>
          </p:cNvSpPr>
          <p:nvPr/>
        </p:nvSpPr>
        <p:spPr bwMode="auto">
          <a:xfrm>
            <a:off x="5871216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79" name="Line 118"/>
          <p:cNvSpPr>
            <a:spLocks noChangeShapeType="1"/>
          </p:cNvSpPr>
          <p:nvPr/>
        </p:nvSpPr>
        <p:spPr bwMode="auto">
          <a:xfrm>
            <a:off x="6128391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80" name="Line 119"/>
          <p:cNvSpPr>
            <a:spLocks noChangeShapeType="1"/>
          </p:cNvSpPr>
          <p:nvPr/>
        </p:nvSpPr>
        <p:spPr bwMode="auto">
          <a:xfrm>
            <a:off x="6376041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81" name="Line 120"/>
          <p:cNvSpPr>
            <a:spLocks noChangeShapeType="1"/>
          </p:cNvSpPr>
          <p:nvPr/>
        </p:nvSpPr>
        <p:spPr bwMode="auto">
          <a:xfrm>
            <a:off x="6633216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82" name="Line 121"/>
          <p:cNvSpPr>
            <a:spLocks noChangeShapeType="1"/>
          </p:cNvSpPr>
          <p:nvPr/>
        </p:nvSpPr>
        <p:spPr bwMode="auto">
          <a:xfrm>
            <a:off x="6880866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83" name="Line 122"/>
          <p:cNvSpPr>
            <a:spLocks noChangeShapeType="1"/>
          </p:cNvSpPr>
          <p:nvPr/>
        </p:nvSpPr>
        <p:spPr bwMode="auto">
          <a:xfrm>
            <a:off x="7135095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84" name="Line 123"/>
          <p:cNvSpPr>
            <a:spLocks noChangeShapeType="1"/>
          </p:cNvSpPr>
          <p:nvPr/>
        </p:nvSpPr>
        <p:spPr bwMode="auto">
          <a:xfrm>
            <a:off x="2585091" y="4300686"/>
            <a:ext cx="0" cy="16764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85" name="Line 124"/>
          <p:cNvSpPr>
            <a:spLocks noChangeShapeType="1"/>
          </p:cNvSpPr>
          <p:nvPr/>
        </p:nvSpPr>
        <p:spPr bwMode="auto">
          <a:xfrm>
            <a:off x="2546991" y="5977086"/>
            <a:ext cx="381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86" name="Line 125"/>
          <p:cNvSpPr>
            <a:spLocks noChangeShapeType="1"/>
          </p:cNvSpPr>
          <p:nvPr/>
        </p:nvSpPr>
        <p:spPr bwMode="auto">
          <a:xfrm>
            <a:off x="2546991" y="5805636"/>
            <a:ext cx="381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87" name="Line 126"/>
          <p:cNvSpPr>
            <a:spLocks noChangeShapeType="1"/>
          </p:cNvSpPr>
          <p:nvPr/>
        </p:nvSpPr>
        <p:spPr bwMode="auto">
          <a:xfrm>
            <a:off x="2546991" y="5643711"/>
            <a:ext cx="381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88" name="Line 127"/>
          <p:cNvSpPr>
            <a:spLocks noChangeShapeType="1"/>
          </p:cNvSpPr>
          <p:nvPr/>
        </p:nvSpPr>
        <p:spPr bwMode="auto">
          <a:xfrm>
            <a:off x="2546991" y="5472261"/>
            <a:ext cx="381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89" name="Line 128"/>
          <p:cNvSpPr>
            <a:spLocks noChangeShapeType="1"/>
          </p:cNvSpPr>
          <p:nvPr/>
        </p:nvSpPr>
        <p:spPr bwMode="auto">
          <a:xfrm>
            <a:off x="2546991" y="5310336"/>
            <a:ext cx="381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90" name="Line 129"/>
          <p:cNvSpPr>
            <a:spLocks noChangeShapeType="1"/>
          </p:cNvSpPr>
          <p:nvPr/>
        </p:nvSpPr>
        <p:spPr bwMode="auto">
          <a:xfrm>
            <a:off x="2546991" y="5138886"/>
            <a:ext cx="381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91" name="Line 130"/>
          <p:cNvSpPr>
            <a:spLocks noChangeShapeType="1"/>
          </p:cNvSpPr>
          <p:nvPr/>
        </p:nvSpPr>
        <p:spPr bwMode="auto">
          <a:xfrm>
            <a:off x="2546991" y="4967436"/>
            <a:ext cx="381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92" name="Line 131"/>
          <p:cNvSpPr>
            <a:spLocks noChangeShapeType="1"/>
          </p:cNvSpPr>
          <p:nvPr/>
        </p:nvSpPr>
        <p:spPr bwMode="auto">
          <a:xfrm>
            <a:off x="2546991" y="4805511"/>
            <a:ext cx="381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93" name="Line 132"/>
          <p:cNvSpPr>
            <a:spLocks noChangeShapeType="1"/>
          </p:cNvSpPr>
          <p:nvPr/>
        </p:nvSpPr>
        <p:spPr bwMode="auto">
          <a:xfrm>
            <a:off x="2546991" y="4634061"/>
            <a:ext cx="381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94" name="Line 133"/>
          <p:cNvSpPr>
            <a:spLocks noChangeShapeType="1"/>
          </p:cNvSpPr>
          <p:nvPr/>
        </p:nvSpPr>
        <p:spPr bwMode="auto">
          <a:xfrm>
            <a:off x="2546991" y="4472136"/>
            <a:ext cx="381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95" name="Line 134"/>
          <p:cNvSpPr>
            <a:spLocks noChangeShapeType="1"/>
          </p:cNvSpPr>
          <p:nvPr/>
        </p:nvSpPr>
        <p:spPr bwMode="auto">
          <a:xfrm>
            <a:off x="2546991" y="4300686"/>
            <a:ext cx="3810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96" name="Line 135"/>
          <p:cNvSpPr>
            <a:spLocks noChangeShapeType="1"/>
          </p:cNvSpPr>
          <p:nvPr/>
        </p:nvSpPr>
        <p:spPr bwMode="auto">
          <a:xfrm>
            <a:off x="2585091" y="5977086"/>
            <a:ext cx="4552950" cy="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97" name="Line 136"/>
          <p:cNvSpPr>
            <a:spLocks noChangeShapeType="1"/>
          </p:cNvSpPr>
          <p:nvPr/>
        </p:nvSpPr>
        <p:spPr bwMode="auto">
          <a:xfrm flipV="1">
            <a:off x="2585091" y="5977086"/>
            <a:ext cx="0" cy="381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98" name="Line 137"/>
          <p:cNvSpPr>
            <a:spLocks noChangeShapeType="1"/>
          </p:cNvSpPr>
          <p:nvPr/>
        </p:nvSpPr>
        <p:spPr bwMode="auto">
          <a:xfrm flipV="1">
            <a:off x="3089916" y="5977086"/>
            <a:ext cx="0" cy="381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399" name="Line 138"/>
          <p:cNvSpPr>
            <a:spLocks noChangeShapeType="1"/>
          </p:cNvSpPr>
          <p:nvPr/>
        </p:nvSpPr>
        <p:spPr bwMode="auto">
          <a:xfrm flipV="1">
            <a:off x="3594741" y="5977086"/>
            <a:ext cx="0" cy="381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400" name="Line 139"/>
          <p:cNvSpPr>
            <a:spLocks noChangeShapeType="1"/>
          </p:cNvSpPr>
          <p:nvPr/>
        </p:nvSpPr>
        <p:spPr bwMode="auto">
          <a:xfrm flipV="1">
            <a:off x="4099566" y="5977086"/>
            <a:ext cx="0" cy="381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401" name="Line 140"/>
          <p:cNvSpPr>
            <a:spLocks noChangeShapeType="1"/>
          </p:cNvSpPr>
          <p:nvPr/>
        </p:nvSpPr>
        <p:spPr bwMode="auto">
          <a:xfrm flipV="1">
            <a:off x="4604391" y="5977086"/>
            <a:ext cx="0" cy="381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402" name="Line 141"/>
          <p:cNvSpPr>
            <a:spLocks noChangeShapeType="1"/>
          </p:cNvSpPr>
          <p:nvPr/>
        </p:nvSpPr>
        <p:spPr bwMode="auto">
          <a:xfrm flipV="1">
            <a:off x="5118741" y="5977086"/>
            <a:ext cx="0" cy="381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403" name="Line 142"/>
          <p:cNvSpPr>
            <a:spLocks noChangeShapeType="1"/>
          </p:cNvSpPr>
          <p:nvPr/>
        </p:nvSpPr>
        <p:spPr bwMode="auto">
          <a:xfrm flipV="1">
            <a:off x="5623566" y="5977086"/>
            <a:ext cx="0" cy="381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404" name="Line 143"/>
          <p:cNvSpPr>
            <a:spLocks noChangeShapeType="1"/>
          </p:cNvSpPr>
          <p:nvPr/>
        </p:nvSpPr>
        <p:spPr bwMode="auto">
          <a:xfrm flipV="1">
            <a:off x="6128391" y="5977086"/>
            <a:ext cx="0" cy="381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405" name="Line 144"/>
          <p:cNvSpPr>
            <a:spLocks noChangeShapeType="1"/>
          </p:cNvSpPr>
          <p:nvPr/>
        </p:nvSpPr>
        <p:spPr bwMode="auto">
          <a:xfrm flipV="1">
            <a:off x="6633216" y="5977086"/>
            <a:ext cx="0" cy="381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406" name="Line 145"/>
          <p:cNvSpPr>
            <a:spLocks noChangeShapeType="1"/>
          </p:cNvSpPr>
          <p:nvPr/>
        </p:nvSpPr>
        <p:spPr bwMode="auto">
          <a:xfrm flipV="1">
            <a:off x="7138041" y="5977086"/>
            <a:ext cx="0" cy="38100"/>
          </a:xfrm>
          <a:prstGeom prst="line">
            <a:avLst/>
          </a:pr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407" name="Freeform 146"/>
          <p:cNvSpPr>
            <a:spLocks/>
          </p:cNvSpPr>
          <p:nvPr/>
        </p:nvSpPr>
        <p:spPr bwMode="auto">
          <a:xfrm>
            <a:off x="2842266" y="4376886"/>
            <a:ext cx="3028950" cy="904875"/>
          </a:xfrm>
          <a:custGeom>
            <a:avLst/>
            <a:gdLst>
              <a:gd name="T0" fmla="*/ 0 w 318"/>
              <a:gd name="T1" fmla="*/ 0 h 95"/>
              <a:gd name="T2" fmla="*/ 53 w 318"/>
              <a:gd name="T3" fmla="*/ 70 h 95"/>
              <a:gd name="T4" fmla="*/ 106 w 318"/>
              <a:gd name="T5" fmla="*/ 90 h 95"/>
              <a:gd name="T6" fmla="*/ 159 w 318"/>
              <a:gd name="T7" fmla="*/ 95 h 95"/>
              <a:gd name="T8" fmla="*/ 212 w 318"/>
              <a:gd name="T9" fmla="*/ 90 h 95"/>
              <a:gd name="T10" fmla="*/ 265 w 318"/>
              <a:gd name="T11" fmla="*/ 70 h 95"/>
              <a:gd name="T12" fmla="*/ 318 w 318"/>
              <a:gd name="T13" fmla="*/ 0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18" h="95">
                <a:moveTo>
                  <a:pt x="0" y="0"/>
                </a:moveTo>
                <a:lnTo>
                  <a:pt x="53" y="70"/>
                </a:lnTo>
                <a:lnTo>
                  <a:pt x="106" y="90"/>
                </a:lnTo>
                <a:lnTo>
                  <a:pt x="159" y="95"/>
                </a:lnTo>
                <a:lnTo>
                  <a:pt x="212" y="90"/>
                </a:lnTo>
                <a:lnTo>
                  <a:pt x="265" y="70"/>
                </a:lnTo>
                <a:lnTo>
                  <a:pt x="318" y="0"/>
                </a:lnTo>
              </a:path>
            </a:pathLst>
          </a:custGeom>
          <a:noFill/>
          <a:ln w="5715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408" name="Freeform 147"/>
          <p:cNvSpPr>
            <a:spLocks/>
          </p:cNvSpPr>
          <p:nvPr/>
        </p:nvSpPr>
        <p:spPr bwMode="auto">
          <a:xfrm>
            <a:off x="2842266" y="4376886"/>
            <a:ext cx="4038600" cy="781050"/>
          </a:xfrm>
          <a:custGeom>
            <a:avLst/>
            <a:gdLst>
              <a:gd name="T0" fmla="*/ 0 w 424"/>
              <a:gd name="T1" fmla="*/ 47 h 82"/>
              <a:gd name="T2" fmla="*/ 53 w 424"/>
              <a:gd name="T3" fmla="*/ 67 h 82"/>
              <a:gd name="T4" fmla="*/ 106 w 424"/>
              <a:gd name="T5" fmla="*/ 78 h 82"/>
              <a:gd name="T6" fmla="*/ 159 w 424"/>
              <a:gd name="T7" fmla="*/ 82 h 82"/>
              <a:gd name="T8" fmla="*/ 212 w 424"/>
              <a:gd name="T9" fmla="*/ 82 h 82"/>
              <a:gd name="T10" fmla="*/ 265 w 424"/>
              <a:gd name="T11" fmla="*/ 78 h 82"/>
              <a:gd name="T12" fmla="*/ 318 w 424"/>
              <a:gd name="T13" fmla="*/ 67 h 82"/>
              <a:gd name="T14" fmla="*/ 371 w 424"/>
              <a:gd name="T15" fmla="*/ 47 h 82"/>
              <a:gd name="T16" fmla="*/ 424 w 424"/>
              <a:gd name="T17" fmla="*/ 0 h 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24" h="82">
                <a:moveTo>
                  <a:pt x="0" y="47"/>
                </a:moveTo>
                <a:lnTo>
                  <a:pt x="53" y="67"/>
                </a:lnTo>
                <a:lnTo>
                  <a:pt x="106" y="78"/>
                </a:lnTo>
                <a:lnTo>
                  <a:pt x="159" y="82"/>
                </a:lnTo>
                <a:lnTo>
                  <a:pt x="212" y="82"/>
                </a:lnTo>
                <a:lnTo>
                  <a:pt x="265" y="78"/>
                </a:lnTo>
                <a:lnTo>
                  <a:pt x="318" y="67"/>
                </a:lnTo>
                <a:lnTo>
                  <a:pt x="371" y="47"/>
                </a:lnTo>
                <a:lnTo>
                  <a:pt x="424" y="0"/>
                </a:lnTo>
              </a:path>
            </a:pathLst>
          </a:custGeom>
          <a:noFill/>
          <a:ln w="57150">
            <a:solidFill>
              <a:schemeClr val="accent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55409" name="Rectangle 148"/>
          <p:cNvSpPr>
            <a:spLocks noChangeArrowheads="1"/>
          </p:cNvSpPr>
          <p:nvPr/>
        </p:nvSpPr>
        <p:spPr bwMode="auto">
          <a:xfrm>
            <a:off x="2242759" y="5900886"/>
            <a:ext cx="7854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-</a:t>
            </a: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10" name="Rectangle 149"/>
          <p:cNvSpPr>
            <a:spLocks noChangeArrowheads="1"/>
          </p:cNvSpPr>
          <p:nvPr/>
        </p:nvSpPr>
        <p:spPr bwMode="auto">
          <a:xfrm>
            <a:off x="2185609" y="5729436"/>
            <a:ext cx="29815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0,05</a:t>
            </a: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11" name="Rectangle 150"/>
          <p:cNvSpPr>
            <a:spLocks noChangeArrowheads="1"/>
          </p:cNvSpPr>
          <p:nvPr/>
        </p:nvSpPr>
        <p:spPr bwMode="auto">
          <a:xfrm>
            <a:off x="2185609" y="5567511"/>
            <a:ext cx="29815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0,10</a:t>
            </a: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12" name="Rectangle 151"/>
          <p:cNvSpPr>
            <a:spLocks noChangeArrowheads="1"/>
          </p:cNvSpPr>
          <p:nvPr/>
        </p:nvSpPr>
        <p:spPr bwMode="auto">
          <a:xfrm>
            <a:off x="2185609" y="5396061"/>
            <a:ext cx="29815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0,15</a:t>
            </a: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13" name="Rectangle 152"/>
          <p:cNvSpPr>
            <a:spLocks noChangeArrowheads="1"/>
          </p:cNvSpPr>
          <p:nvPr/>
        </p:nvSpPr>
        <p:spPr bwMode="auto">
          <a:xfrm>
            <a:off x="2185609" y="5234136"/>
            <a:ext cx="29815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0,20</a:t>
            </a: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14" name="Rectangle 153"/>
          <p:cNvSpPr>
            <a:spLocks noChangeArrowheads="1"/>
          </p:cNvSpPr>
          <p:nvPr/>
        </p:nvSpPr>
        <p:spPr bwMode="auto">
          <a:xfrm>
            <a:off x="2185609" y="5062686"/>
            <a:ext cx="29815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0,25</a:t>
            </a: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15" name="Rectangle 154"/>
          <p:cNvSpPr>
            <a:spLocks noChangeArrowheads="1"/>
          </p:cNvSpPr>
          <p:nvPr/>
        </p:nvSpPr>
        <p:spPr bwMode="auto">
          <a:xfrm>
            <a:off x="2185609" y="4891236"/>
            <a:ext cx="29815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0,30</a:t>
            </a: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16" name="Rectangle 155"/>
          <p:cNvSpPr>
            <a:spLocks noChangeArrowheads="1"/>
          </p:cNvSpPr>
          <p:nvPr/>
        </p:nvSpPr>
        <p:spPr bwMode="auto">
          <a:xfrm>
            <a:off x="2185609" y="4729311"/>
            <a:ext cx="29815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0,35</a:t>
            </a: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17" name="Rectangle 156"/>
          <p:cNvSpPr>
            <a:spLocks noChangeArrowheads="1"/>
          </p:cNvSpPr>
          <p:nvPr/>
        </p:nvSpPr>
        <p:spPr bwMode="auto">
          <a:xfrm>
            <a:off x="2185609" y="4557861"/>
            <a:ext cx="29815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0,40</a:t>
            </a: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18" name="Rectangle 157"/>
          <p:cNvSpPr>
            <a:spLocks noChangeArrowheads="1"/>
          </p:cNvSpPr>
          <p:nvPr/>
        </p:nvSpPr>
        <p:spPr bwMode="auto">
          <a:xfrm>
            <a:off x="2185609" y="4395936"/>
            <a:ext cx="29815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0,45</a:t>
            </a: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19" name="Rectangle 158"/>
          <p:cNvSpPr>
            <a:spLocks noChangeArrowheads="1"/>
          </p:cNvSpPr>
          <p:nvPr/>
        </p:nvSpPr>
        <p:spPr bwMode="auto">
          <a:xfrm>
            <a:off x="2179536" y="4224486"/>
            <a:ext cx="29815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0,50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20" name="Rectangle 159"/>
          <p:cNvSpPr>
            <a:spLocks noChangeArrowheads="1"/>
          </p:cNvSpPr>
          <p:nvPr/>
        </p:nvSpPr>
        <p:spPr bwMode="auto">
          <a:xfrm>
            <a:off x="2813691" y="6081861"/>
            <a:ext cx="84960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0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21" name="Rectangle 160"/>
          <p:cNvSpPr>
            <a:spLocks noChangeArrowheads="1"/>
          </p:cNvSpPr>
          <p:nvPr/>
        </p:nvSpPr>
        <p:spPr bwMode="auto">
          <a:xfrm>
            <a:off x="3280416" y="6081861"/>
            <a:ext cx="16991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29</a:t>
            </a: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22" name="Rectangle 161"/>
          <p:cNvSpPr>
            <a:spLocks noChangeArrowheads="1"/>
          </p:cNvSpPr>
          <p:nvPr/>
        </p:nvSpPr>
        <p:spPr bwMode="auto">
          <a:xfrm>
            <a:off x="3785241" y="6081861"/>
            <a:ext cx="16991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70</a:t>
            </a: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23" name="Rectangle 162"/>
          <p:cNvSpPr>
            <a:spLocks noChangeArrowheads="1"/>
          </p:cNvSpPr>
          <p:nvPr/>
        </p:nvSpPr>
        <p:spPr bwMode="auto">
          <a:xfrm>
            <a:off x="4261491" y="6081861"/>
            <a:ext cx="25487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117</a:t>
            </a: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24" name="Rectangle 163"/>
          <p:cNvSpPr>
            <a:spLocks noChangeArrowheads="1"/>
          </p:cNvSpPr>
          <p:nvPr/>
        </p:nvSpPr>
        <p:spPr bwMode="auto">
          <a:xfrm>
            <a:off x="4766316" y="6081861"/>
            <a:ext cx="25487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164</a:t>
            </a: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25" name="Rectangle 164"/>
          <p:cNvSpPr>
            <a:spLocks noChangeArrowheads="1"/>
          </p:cNvSpPr>
          <p:nvPr/>
        </p:nvSpPr>
        <p:spPr bwMode="auto">
          <a:xfrm>
            <a:off x="5271141" y="6081861"/>
            <a:ext cx="25487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205</a:t>
            </a: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26" name="Rectangle 165"/>
          <p:cNvSpPr>
            <a:spLocks noChangeArrowheads="1"/>
          </p:cNvSpPr>
          <p:nvPr/>
        </p:nvSpPr>
        <p:spPr bwMode="auto">
          <a:xfrm>
            <a:off x="5775966" y="6081861"/>
            <a:ext cx="25487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234</a:t>
            </a: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27" name="Rectangle 166"/>
          <p:cNvSpPr>
            <a:spLocks noChangeArrowheads="1"/>
          </p:cNvSpPr>
          <p:nvPr/>
        </p:nvSpPr>
        <p:spPr bwMode="auto">
          <a:xfrm>
            <a:off x="6280791" y="6081861"/>
            <a:ext cx="25487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245</a:t>
            </a: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28" name="Rectangle 167"/>
          <p:cNvSpPr>
            <a:spLocks noChangeArrowheads="1"/>
          </p:cNvSpPr>
          <p:nvPr/>
        </p:nvSpPr>
        <p:spPr bwMode="auto">
          <a:xfrm>
            <a:off x="6785616" y="6081861"/>
            <a:ext cx="254878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232</a:t>
            </a:r>
            <a:endParaRPr kumimoji="0" lang="pt-B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29" name="Rectangle 168"/>
          <p:cNvSpPr>
            <a:spLocks noChangeArrowheads="1"/>
          </p:cNvSpPr>
          <p:nvPr/>
        </p:nvSpPr>
        <p:spPr bwMode="auto">
          <a:xfrm>
            <a:off x="6372200" y="6281886"/>
            <a:ext cx="120866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X1/X2,...,</a:t>
            </a:r>
            <a:r>
              <a:rPr kumimoji="0" lang="pt-BR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Xn</a:t>
            </a: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30" name="Rectangle 169"/>
          <p:cNvSpPr>
            <a:spLocks noChangeArrowheads="1"/>
          </p:cNvSpPr>
          <p:nvPr/>
        </p:nvSpPr>
        <p:spPr bwMode="auto">
          <a:xfrm>
            <a:off x="1547664" y="4291161"/>
            <a:ext cx="49853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CMa</a:t>
            </a: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 </a:t>
            </a: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31" name="Rectangle 170"/>
          <p:cNvSpPr>
            <a:spLocks noChangeArrowheads="1"/>
          </p:cNvSpPr>
          <p:nvPr/>
        </p:nvSpPr>
        <p:spPr bwMode="auto">
          <a:xfrm>
            <a:off x="1547664" y="4491553"/>
            <a:ext cx="43281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CMe</a:t>
            </a: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32" name="Line 171"/>
          <p:cNvSpPr>
            <a:spLocks noChangeShapeType="1"/>
          </p:cNvSpPr>
          <p:nvPr/>
        </p:nvSpPr>
        <p:spPr bwMode="auto">
          <a:xfrm>
            <a:off x="3419872" y="6433571"/>
            <a:ext cx="228600" cy="0"/>
          </a:xfrm>
          <a:prstGeom prst="line">
            <a:avLst/>
          </a:prstGeom>
          <a:noFill/>
          <a:ln w="57150">
            <a:solidFill>
              <a:srgbClr val="0000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1050"/>
          </a:p>
        </p:txBody>
      </p:sp>
      <p:sp>
        <p:nvSpPr>
          <p:cNvPr id="55433" name="Rectangle 172"/>
          <p:cNvSpPr>
            <a:spLocks noChangeArrowheads="1"/>
          </p:cNvSpPr>
          <p:nvPr/>
        </p:nvSpPr>
        <p:spPr bwMode="auto">
          <a:xfrm>
            <a:off x="3759593" y="6310461"/>
            <a:ext cx="43281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CMa</a:t>
            </a:r>
            <a:endParaRPr kumimoji="0" 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434" name="Line 173"/>
          <p:cNvSpPr>
            <a:spLocks noChangeShapeType="1"/>
          </p:cNvSpPr>
          <p:nvPr/>
        </p:nvSpPr>
        <p:spPr bwMode="auto">
          <a:xfrm>
            <a:off x="4303525" y="6433571"/>
            <a:ext cx="228600" cy="0"/>
          </a:xfrm>
          <a:prstGeom prst="line">
            <a:avLst/>
          </a:prstGeom>
          <a:noFill/>
          <a:ln w="57150">
            <a:solidFill>
              <a:schemeClr val="accent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1050"/>
          </a:p>
        </p:txBody>
      </p:sp>
      <p:sp>
        <p:nvSpPr>
          <p:cNvPr id="55435" name="Rectangle 174"/>
          <p:cNvSpPr>
            <a:spLocks noChangeArrowheads="1"/>
          </p:cNvSpPr>
          <p:nvPr/>
        </p:nvSpPr>
        <p:spPr bwMode="auto">
          <a:xfrm>
            <a:off x="4643245" y="6310461"/>
            <a:ext cx="43281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cs typeface="Arial" pitchFamily="34" charset="0"/>
              </a:rPr>
              <a:t>CMe</a:t>
            </a:r>
            <a:endParaRPr kumimoji="0" lang="pt-B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grpSp>
        <p:nvGrpSpPr>
          <p:cNvPr id="55440" name="Group 176"/>
          <p:cNvGrpSpPr>
            <a:grpSpLocks/>
          </p:cNvGrpSpPr>
          <p:nvPr/>
        </p:nvGrpSpPr>
        <p:grpSpPr bwMode="auto">
          <a:xfrm>
            <a:off x="3316452" y="1762970"/>
            <a:ext cx="1836000" cy="4308071"/>
            <a:chOff x="3087" y="1392"/>
            <a:chExt cx="2760" cy="5081"/>
          </a:xfrm>
        </p:grpSpPr>
        <p:sp>
          <p:nvSpPr>
            <p:cNvPr id="55441" name="Line 177"/>
            <p:cNvSpPr>
              <a:spLocks noChangeShapeType="1"/>
            </p:cNvSpPr>
            <p:nvPr/>
          </p:nvSpPr>
          <p:spPr bwMode="auto">
            <a:xfrm>
              <a:off x="3087" y="1545"/>
              <a:ext cx="0" cy="4727"/>
            </a:xfrm>
            <a:prstGeom prst="line">
              <a:avLst/>
            </a:prstGeom>
            <a:noFill/>
            <a:ln w="57150" cap="rnd">
              <a:solidFill>
                <a:srgbClr val="7030A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5442" name="Line 178"/>
            <p:cNvSpPr>
              <a:spLocks noChangeShapeType="1"/>
            </p:cNvSpPr>
            <p:nvPr/>
          </p:nvSpPr>
          <p:spPr bwMode="auto">
            <a:xfrm>
              <a:off x="5777" y="1392"/>
              <a:ext cx="70" cy="5081"/>
            </a:xfrm>
            <a:prstGeom prst="line">
              <a:avLst/>
            </a:prstGeom>
            <a:noFill/>
            <a:ln w="57150" cap="rnd">
              <a:solidFill>
                <a:srgbClr val="7030A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932174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22" grpId="0" animBg="1"/>
      <p:bldP spid="55323" grpId="0" animBg="1"/>
      <p:bldP spid="55407" grpId="0" animBg="1"/>
      <p:bldP spid="55408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r>
              <a:rPr lang="pt-BR" dirty="0"/>
              <a:t>Uma vez que o lucro corresponde à diferença entre receita total e custo total, para que possamos descobrir o nível de produção capaz de maximizar lucros de uma empresa, devemos analisar sua </a:t>
            </a:r>
            <a:r>
              <a:rPr lang="pt-BR" dirty="0" smtClean="0"/>
              <a:t>receita.</a:t>
            </a:r>
          </a:p>
          <a:p>
            <a:r>
              <a:rPr lang="pt-BR" dirty="0" smtClean="0"/>
              <a:t>Essa </a:t>
            </a:r>
            <a:r>
              <a:rPr lang="pt-BR" dirty="0"/>
              <a:t>receita é igual ao preço do produto, P, multiplicado pelo número de unidades vendidas</a:t>
            </a:r>
            <a:r>
              <a:rPr lang="pt-BR" dirty="0" smtClean="0"/>
              <a:t>:</a:t>
            </a:r>
          </a:p>
          <a:p>
            <a:pPr marL="109728" indent="0" algn="ctr">
              <a:buNone/>
            </a:pPr>
            <a:r>
              <a:rPr lang="pt-BR" sz="3600" dirty="0"/>
              <a:t>R = P × </a:t>
            </a:r>
            <a:r>
              <a:rPr lang="pt-BR" sz="3600" dirty="0" smtClean="0"/>
              <a:t>q</a:t>
            </a:r>
            <a:endParaRPr lang="pt-BR" sz="3600" dirty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4</a:t>
            </a:r>
            <a:r>
              <a:rPr lang="pt-BR" dirty="0" smtClean="0"/>
              <a:t>. Maximização do lucro a partir da função de custos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140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/>
              <a:t>O custo da produção, C, também depende do nível de produção. O lucro da empresa é a diferença entre receita e custo:</a:t>
            </a:r>
          </a:p>
          <a:p>
            <a:pPr marL="109728" indent="0" algn="ctr">
              <a:lnSpc>
                <a:spcPct val="150000"/>
              </a:lnSpc>
              <a:buNone/>
            </a:pPr>
            <a:r>
              <a:rPr lang="pt-BR" sz="3600" dirty="0"/>
              <a:t>π (q) = R (q) – C (q)</a:t>
            </a:r>
            <a:endParaRPr lang="pt-BR" sz="3600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4</a:t>
            </a:r>
            <a:r>
              <a:rPr lang="pt-BR" dirty="0" smtClean="0"/>
              <a:t>. Maximização do lucro a partir da função de custos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8143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4</a:t>
            </a:r>
            <a:r>
              <a:rPr lang="pt-BR" dirty="0" smtClean="0"/>
              <a:t>. Maximização do lucro a partir da função de custos</a:t>
            </a:r>
            <a:endParaRPr lang="pt-BR" dirty="0"/>
          </a:p>
        </p:txBody>
      </p:sp>
      <p:sp>
        <p:nvSpPr>
          <p:cNvPr id="7" name="AutoShape 22"/>
          <p:cNvSpPr>
            <a:spLocks noChangeShapeType="1"/>
          </p:cNvSpPr>
          <p:nvPr/>
        </p:nvSpPr>
        <p:spPr bwMode="auto">
          <a:xfrm flipV="1">
            <a:off x="2843718" y="2573672"/>
            <a:ext cx="1661274" cy="1263644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21"/>
          <p:cNvSpPr>
            <a:spLocks noChangeShapeType="1"/>
          </p:cNvSpPr>
          <p:nvPr/>
        </p:nvSpPr>
        <p:spPr bwMode="auto">
          <a:xfrm flipV="1">
            <a:off x="3647830" y="2549978"/>
            <a:ext cx="0" cy="2666817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20"/>
          <p:cNvSpPr>
            <a:spLocks noChangeShapeType="1"/>
          </p:cNvSpPr>
          <p:nvPr/>
        </p:nvSpPr>
        <p:spPr bwMode="auto">
          <a:xfrm flipV="1">
            <a:off x="2642690" y="2078745"/>
            <a:ext cx="1661274" cy="1263644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" name="Freeform 19"/>
          <p:cNvSpPr>
            <a:spLocks/>
          </p:cNvSpPr>
          <p:nvPr/>
        </p:nvSpPr>
        <p:spPr bwMode="auto">
          <a:xfrm>
            <a:off x="1397433" y="2028726"/>
            <a:ext cx="3766483" cy="3159110"/>
          </a:xfrm>
          <a:custGeom>
            <a:avLst/>
            <a:gdLst>
              <a:gd name="T0" fmla="*/ 0 w 3192"/>
              <a:gd name="T1" fmla="*/ 2904 h 2904"/>
              <a:gd name="T2" fmla="*/ 1836 w 3192"/>
              <a:gd name="T3" fmla="*/ 588 h 2904"/>
              <a:gd name="T4" fmla="*/ 3192 w 3192"/>
              <a:gd name="T5" fmla="*/ 0 h 2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92" h="2904">
                <a:moveTo>
                  <a:pt x="0" y="2904"/>
                </a:moveTo>
                <a:cubicBezTo>
                  <a:pt x="652" y="1988"/>
                  <a:pt x="1304" y="1072"/>
                  <a:pt x="1836" y="588"/>
                </a:cubicBezTo>
                <a:cubicBezTo>
                  <a:pt x="2368" y="104"/>
                  <a:pt x="2780" y="52"/>
                  <a:pt x="3192" y="0"/>
                </a:cubicBez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Freeform 18"/>
          <p:cNvSpPr>
            <a:spLocks/>
          </p:cNvSpPr>
          <p:nvPr/>
        </p:nvSpPr>
        <p:spPr bwMode="auto">
          <a:xfrm>
            <a:off x="1397433" y="2091907"/>
            <a:ext cx="3202489" cy="2743161"/>
          </a:xfrm>
          <a:custGeom>
            <a:avLst/>
            <a:gdLst>
              <a:gd name="T0" fmla="*/ 0 w 3048"/>
              <a:gd name="T1" fmla="*/ 2568 h 2568"/>
              <a:gd name="T2" fmla="*/ 552 w 3048"/>
              <a:gd name="T3" fmla="*/ 1980 h 2568"/>
              <a:gd name="T4" fmla="*/ 2232 w 3048"/>
              <a:gd name="T5" fmla="*/ 984 h 2568"/>
              <a:gd name="T6" fmla="*/ 3048 w 3048"/>
              <a:gd name="T7" fmla="*/ 0 h 2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48" h="2568">
                <a:moveTo>
                  <a:pt x="0" y="2568"/>
                </a:moveTo>
                <a:cubicBezTo>
                  <a:pt x="90" y="2406"/>
                  <a:pt x="180" y="2244"/>
                  <a:pt x="552" y="1980"/>
                </a:cubicBezTo>
                <a:cubicBezTo>
                  <a:pt x="924" y="1716"/>
                  <a:pt x="1816" y="1314"/>
                  <a:pt x="2232" y="984"/>
                </a:cubicBezTo>
                <a:cubicBezTo>
                  <a:pt x="2648" y="654"/>
                  <a:pt x="2848" y="327"/>
                  <a:pt x="3048" y="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Freeform 17"/>
          <p:cNvSpPr>
            <a:spLocks/>
          </p:cNvSpPr>
          <p:nvPr/>
        </p:nvSpPr>
        <p:spPr bwMode="auto">
          <a:xfrm>
            <a:off x="1383474" y="4140064"/>
            <a:ext cx="4637603" cy="1758572"/>
          </a:xfrm>
          <a:custGeom>
            <a:avLst/>
            <a:gdLst>
              <a:gd name="T0" fmla="*/ 0 w 4152"/>
              <a:gd name="T1" fmla="*/ 1670 h 1670"/>
              <a:gd name="T2" fmla="*/ 576 w 4152"/>
              <a:gd name="T3" fmla="*/ 1286 h 1670"/>
              <a:gd name="T4" fmla="*/ 2016 w 4152"/>
              <a:gd name="T5" fmla="*/ 38 h 1670"/>
              <a:gd name="T6" fmla="*/ 4152 w 4152"/>
              <a:gd name="T7" fmla="*/ 1514 h 1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52" h="1670">
                <a:moveTo>
                  <a:pt x="0" y="1670"/>
                </a:moveTo>
                <a:cubicBezTo>
                  <a:pt x="96" y="1606"/>
                  <a:pt x="240" y="1558"/>
                  <a:pt x="576" y="1286"/>
                </a:cubicBezTo>
                <a:cubicBezTo>
                  <a:pt x="912" y="1014"/>
                  <a:pt x="1420" y="0"/>
                  <a:pt x="2016" y="38"/>
                </a:cubicBezTo>
                <a:cubicBezTo>
                  <a:pt x="2612" y="76"/>
                  <a:pt x="3372" y="784"/>
                  <a:pt x="4152" y="1514"/>
                </a:cubicBezTo>
              </a:path>
            </a:pathLst>
          </a:cu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3" name="AutoShape 16"/>
          <p:cNvSpPr>
            <a:spLocks noChangeShapeType="1"/>
          </p:cNvSpPr>
          <p:nvPr/>
        </p:nvSpPr>
        <p:spPr bwMode="auto">
          <a:xfrm flipV="1">
            <a:off x="2346732" y="3918926"/>
            <a:ext cx="0" cy="1268909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900753" y="1713422"/>
            <a:ext cx="430887" cy="3445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Calibri" pitchFamily="34" charset="0"/>
              </a:rPr>
              <a:t>Custo, Receita, Lucro (R$/ano)</a:t>
            </a:r>
            <a:endParaRPr kumimoji="0" lang="pt-BR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390340" y="2190422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alibri" pitchFamily="34" charset="0"/>
              </a:rPr>
              <a:t>C(q)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5201395" y="1783861"/>
            <a:ext cx="832032" cy="46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ea typeface="Times New Roman" pitchFamily="18" charset="0"/>
                <a:cs typeface="Calibri" pitchFamily="34" charset="0"/>
              </a:rPr>
              <a:t>R(q)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cs typeface="Arial" pitchFamily="34" charset="0"/>
            </a:endParaRP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4988151" y="5414661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Times New Roman" pitchFamily="18" charset="0"/>
                <a:cs typeface="Calibri" pitchFamily="34" charset="0"/>
              </a:rPr>
              <a:t>π(q)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5404167" y="5214609"/>
            <a:ext cx="3272289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Produção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 (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unidades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/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ano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3231814" y="5304350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q*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930716" y="5304350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q</a:t>
            </a:r>
            <a:r>
              <a:rPr kumimoji="0" lang="en-US" sz="160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0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3210665" y="2222835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ea typeface="Times New Roman" pitchFamily="18" charset="0"/>
                <a:cs typeface="Calibri" pitchFamily="34" charset="0"/>
              </a:rPr>
              <a:t>A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cs typeface="Arial" pitchFamily="34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739968" y="3163372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alibri" pitchFamily="34" charset="0"/>
              </a:rPr>
              <a:t>B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23" name="Oval 6"/>
          <p:cNvSpPr>
            <a:spLocks noChangeArrowheads="1"/>
          </p:cNvSpPr>
          <p:nvPr/>
        </p:nvSpPr>
        <p:spPr bwMode="auto">
          <a:xfrm>
            <a:off x="3563888" y="2510488"/>
            <a:ext cx="159146" cy="150059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3561277" y="3140968"/>
            <a:ext cx="159146" cy="150059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" name="Rectangle 3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24"/>
          <p:cNvSpPr>
            <a:spLocks noChangeShapeType="1"/>
          </p:cNvSpPr>
          <p:nvPr/>
        </p:nvSpPr>
        <p:spPr bwMode="auto">
          <a:xfrm flipV="1">
            <a:off x="1397433" y="1733875"/>
            <a:ext cx="0" cy="4575445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23"/>
          <p:cNvSpPr>
            <a:spLocks noChangeShapeType="1"/>
          </p:cNvSpPr>
          <p:nvPr/>
        </p:nvSpPr>
        <p:spPr bwMode="auto">
          <a:xfrm>
            <a:off x="1397433" y="5158878"/>
            <a:ext cx="6619963" cy="0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7280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 animBg="1"/>
      <p:bldP spid="24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>
              <a:tabLst>
                <a:tab pos="2511425" algn="l"/>
              </a:tabLst>
            </a:pPr>
            <a:r>
              <a:rPr lang="pt-BR" dirty="0"/>
              <a:t>Para poder maximizar lucros, a empresa opta pelo nível de produção para o qual a diferença entre receita e custo seja máxima</a:t>
            </a:r>
            <a:r>
              <a:rPr lang="pt-BR" dirty="0" smtClean="0"/>
              <a:t>.</a:t>
            </a:r>
            <a:endParaRPr lang="pt-BR" dirty="0"/>
          </a:p>
          <a:p>
            <a:r>
              <a:rPr lang="pt-BR" dirty="0"/>
              <a:t>De acordo com esse princípio, </a:t>
            </a:r>
            <a:r>
              <a:rPr lang="pt-BR" dirty="0" smtClean="0"/>
              <a:t>uma </a:t>
            </a:r>
            <a:r>
              <a:rPr lang="pt-BR" dirty="0"/>
              <a:t>empresa escolhe o nível de produção q*, de forma que maximize o lucro (π), que corresponde à diferença AB entre a receita, R, e o custo, </a:t>
            </a:r>
            <a:r>
              <a:rPr lang="pt-BR" dirty="0" smtClean="0"/>
              <a:t>C.</a:t>
            </a:r>
          </a:p>
          <a:p>
            <a:r>
              <a:rPr lang="pt-BR" dirty="0" smtClean="0"/>
              <a:t>Nesse </a:t>
            </a:r>
            <a:r>
              <a:rPr lang="pt-BR" dirty="0"/>
              <a:t>nível de produção, a receita marginal (a inclinação da curva de receita) é igual ao custo marginal (a inclinação da curva de custo</a:t>
            </a:r>
            <a:r>
              <a:rPr lang="pt-BR" dirty="0" smtClean="0"/>
              <a:t>).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4</a:t>
            </a:r>
            <a:r>
              <a:rPr lang="pt-BR" dirty="0" smtClean="0"/>
              <a:t>. Maximização do lucro a partir da função de custos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49445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5600" indent="-219075">
              <a:tabLst>
                <a:tab pos="355600" algn="l"/>
              </a:tabLst>
            </a:pPr>
            <a:r>
              <a:rPr lang="pt-BR" dirty="0" smtClean="0"/>
              <a:t>A firma pode, então alterar seu volume de produção variando:</a:t>
            </a:r>
          </a:p>
          <a:p>
            <a:pPr marL="611632" lvl="1" indent="-219075">
              <a:tabLst>
                <a:tab pos="355600" algn="l"/>
              </a:tabLst>
            </a:pPr>
            <a:r>
              <a:rPr lang="pt-BR" dirty="0" smtClean="0"/>
              <a:t>Quantidade de insumos</a:t>
            </a:r>
          </a:p>
          <a:p>
            <a:pPr marL="611632" lvl="1" indent="-219075">
              <a:tabLst>
                <a:tab pos="355600" algn="l"/>
              </a:tabLst>
            </a:pPr>
            <a:r>
              <a:rPr lang="pt-BR" dirty="0" smtClean="0"/>
              <a:t>Tecnologia de produção</a:t>
            </a:r>
          </a:p>
          <a:p>
            <a:pPr marL="611632" lvl="1" indent="-219075">
              <a:tabLst>
                <a:tab pos="355600" algn="l"/>
              </a:tabLst>
            </a:pPr>
            <a:r>
              <a:rPr lang="pt-BR" dirty="0" smtClean="0"/>
              <a:t>Combinando ambas as ações</a:t>
            </a:r>
          </a:p>
          <a:p>
            <a:pPr marL="355600" indent="-219075">
              <a:tabLst>
                <a:tab pos="355600" algn="l"/>
              </a:tabLst>
            </a:pPr>
            <a:r>
              <a:rPr lang="pt-BR" dirty="0" smtClean="0"/>
              <a:t>Assim, na fórmula matemática da função de produção</a:t>
            </a:r>
          </a:p>
          <a:p>
            <a:pPr marL="355600" indent="-219075">
              <a:tabLst>
                <a:tab pos="355600" algn="l"/>
              </a:tabLst>
            </a:pPr>
            <a:endParaRPr lang="pt-BR" dirty="0"/>
          </a:p>
          <a:p>
            <a:pPr marL="611632" lvl="1" indent="-219075">
              <a:tabLst>
                <a:tab pos="355600" algn="l"/>
              </a:tabLst>
            </a:pPr>
            <a:r>
              <a:rPr lang="pt-BR" dirty="0" smtClean="0"/>
              <a:t>Y deve ser interpretado como o maior valor possível que pode ser obtido a partir da tecnologia empregada pela firma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  <p:graphicFrame>
        <p:nvGraphicFramePr>
          <p:cNvPr id="6" name="Obje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0644998"/>
              </p:ext>
            </p:extLst>
          </p:nvPr>
        </p:nvGraphicFramePr>
        <p:xfrm>
          <a:off x="2802132" y="4293096"/>
          <a:ext cx="3539736" cy="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32" name="Equação" r:id="rId3" imgW="1320480" imgH="203040" progId="Equation.3">
                  <p:embed/>
                </p:oleObj>
              </mc:Choice>
              <mc:Fallback>
                <p:oleObj name="Equação" r:id="rId3" imgW="1320480" imgH="203040" progId="Equation.3">
                  <p:embed/>
                  <p:pic>
                    <p:nvPicPr>
                      <p:cNvPr id="0" name="Obje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2132" y="4293096"/>
                        <a:ext cx="3539736" cy="54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761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4</a:t>
            </a:r>
            <a:r>
              <a:rPr lang="pt-BR" dirty="0" smtClean="0"/>
              <a:t>. Maximização do lucro a partir da função de custos</a:t>
            </a:r>
            <a:endParaRPr lang="pt-BR" dirty="0"/>
          </a:p>
        </p:txBody>
      </p:sp>
      <p:sp>
        <p:nvSpPr>
          <p:cNvPr id="7" name="AutoShape 22"/>
          <p:cNvSpPr>
            <a:spLocks noChangeShapeType="1"/>
          </p:cNvSpPr>
          <p:nvPr/>
        </p:nvSpPr>
        <p:spPr bwMode="auto">
          <a:xfrm flipV="1">
            <a:off x="2843718" y="2573672"/>
            <a:ext cx="1661274" cy="1263644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21"/>
          <p:cNvSpPr>
            <a:spLocks noChangeShapeType="1"/>
          </p:cNvSpPr>
          <p:nvPr/>
        </p:nvSpPr>
        <p:spPr bwMode="auto">
          <a:xfrm flipV="1">
            <a:off x="3647830" y="2549978"/>
            <a:ext cx="0" cy="2666817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20"/>
          <p:cNvSpPr>
            <a:spLocks noChangeShapeType="1"/>
          </p:cNvSpPr>
          <p:nvPr/>
        </p:nvSpPr>
        <p:spPr bwMode="auto">
          <a:xfrm flipV="1">
            <a:off x="2642690" y="2078745"/>
            <a:ext cx="1661274" cy="1263644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" name="Freeform 19"/>
          <p:cNvSpPr>
            <a:spLocks/>
          </p:cNvSpPr>
          <p:nvPr/>
        </p:nvSpPr>
        <p:spPr bwMode="auto">
          <a:xfrm>
            <a:off x="1397433" y="2028726"/>
            <a:ext cx="3766483" cy="3159110"/>
          </a:xfrm>
          <a:custGeom>
            <a:avLst/>
            <a:gdLst>
              <a:gd name="T0" fmla="*/ 0 w 3192"/>
              <a:gd name="T1" fmla="*/ 2904 h 2904"/>
              <a:gd name="T2" fmla="*/ 1836 w 3192"/>
              <a:gd name="T3" fmla="*/ 588 h 2904"/>
              <a:gd name="T4" fmla="*/ 3192 w 3192"/>
              <a:gd name="T5" fmla="*/ 0 h 2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92" h="2904">
                <a:moveTo>
                  <a:pt x="0" y="2904"/>
                </a:moveTo>
                <a:cubicBezTo>
                  <a:pt x="652" y="1988"/>
                  <a:pt x="1304" y="1072"/>
                  <a:pt x="1836" y="588"/>
                </a:cubicBezTo>
                <a:cubicBezTo>
                  <a:pt x="2368" y="104"/>
                  <a:pt x="2780" y="52"/>
                  <a:pt x="3192" y="0"/>
                </a:cubicBez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Freeform 18"/>
          <p:cNvSpPr>
            <a:spLocks/>
          </p:cNvSpPr>
          <p:nvPr/>
        </p:nvSpPr>
        <p:spPr bwMode="auto">
          <a:xfrm>
            <a:off x="1397433" y="2091907"/>
            <a:ext cx="3202489" cy="2743161"/>
          </a:xfrm>
          <a:custGeom>
            <a:avLst/>
            <a:gdLst>
              <a:gd name="T0" fmla="*/ 0 w 3048"/>
              <a:gd name="T1" fmla="*/ 2568 h 2568"/>
              <a:gd name="T2" fmla="*/ 552 w 3048"/>
              <a:gd name="T3" fmla="*/ 1980 h 2568"/>
              <a:gd name="T4" fmla="*/ 2232 w 3048"/>
              <a:gd name="T5" fmla="*/ 984 h 2568"/>
              <a:gd name="T6" fmla="*/ 3048 w 3048"/>
              <a:gd name="T7" fmla="*/ 0 h 2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48" h="2568">
                <a:moveTo>
                  <a:pt x="0" y="2568"/>
                </a:moveTo>
                <a:cubicBezTo>
                  <a:pt x="90" y="2406"/>
                  <a:pt x="180" y="2244"/>
                  <a:pt x="552" y="1980"/>
                </a:cubicBezTo>
                <a:cubicBezTo>
                  <a:pt x="924" y="1716"/>
                  <a:pt x="1816" y="1314"/>
                  <a:pt x="2232" y="984"/>
                </a:cubicBezTo>
                <a:cubicBezTo>
                  <a:pt x="2648" y="654"/>
                  <a:pt x="2848" y="327"/>
                  <a:pt x="3048" y="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Freeform 17"/>
          <p:cNvSpPr>
            <a:spLocks/>
          </p:cNvSpPr>
          <p:nvPr/>
        </p:nvSpPr>
        <p:spPr bwMode="auto">
          <a:xfrm>
            <a:off x="1383474" y="4140064"/>
            <a:ext cx="4637603" cy="1758572"/>
          </a:xfrm>
          <a:custGeom>
            <a:avLst/>
            <a:gdLst>
              <a:gd name="T0" fmla="*/ 0 w 4152"/>
              <a:gd name="T1" fmla="*/ 1670 h 1670"/>
              <a:gd name="T2" fmla="*/ 576 w 4152"/>
              <a:gd name="T3" fmla="*/ 1286 h 1670"/>
              <a:gd name="T4" fmla="*/ 2016 w 4152"/>
              <a:gd name="T5" fmla="*/ 38 h 1670"/>
              <a:gd name="T6" fmla="*/ 4152 w 4152"/>
              <a:gd name="T7" fmla="*/ 1514 h 1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52" h="1670">
                <a:moveTo>
                  <a:pt x="0" y="1670"/>
                </a:moveTo>
                <a:cubicBezTo>
                  <a:pt x="96" y="1606"/>
                  <a:pt x="240" y="1558"/>
                  <a:pt x="576" y="1286"/>
                </a:cubicBezTo>
                <a:cubicBezTo>
                  <a:pt x="912" y="1014"/>
                  <a:pt x="1420" y="0"/>
                  <a:pt x="2016" y="38"/>
                </a:cubicBezTo>
                <a:cubicBezTo>
                  <a:pt x="2612" y="76"/>
                  <a:pt x="3372" y="784"/>
                  <a:pt x="4152" y="1514"/>
                </a:cubicBezTo>
              </a:path>
            </a:pathLst>
          </a:cu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3" name="AutoShape 16"/>
          <p:cNvSpPr>
            <a:spLocks noChangeShapeType="1"/>
          </p:cNvSpPr>
          <p:nvPr/>
        </p:nvSpPr>
        <p:spPr bwMode="auto">
          <a:xfrm flipV="1">
            <a:off x="2346732" y="3918926"/>
            <a:ext cx="0" cy="1268909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900753" y="1713422"/>
            <a:ext cx="430887" cy="3445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Calibri" pitchFamily="34" charset="0"/>
              </a:rPr>
              <a:t>Custo, Receita, Lucro (R$/ano)</a:t>
            </a:r>
            <a:endParaRPr kumimoji="0" lang="pt-BR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390340" y="2190422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alibri" pitchFamily="34" charset="0"/>
              </a:rPr>
              <a:t>C(q)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5201395" y="1783861"/>
            <a:ext cx="832032" cy="46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ea typeface="Times New Roman" pitchFamily="18" charset="0"/>
                <a:cs typeface="Calibri" pitchFamily="34" charset="0"/>
              </a:rPr>
              <a:t>R(q)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cs typeface="Arial" pitchFamily="34" charset="0"/>
            </a:endParaRP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4988151" y="5414661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Times New Roman" pitchFamily="18" charset="0"/>
                <a:cs typeface="Calibri" pitchFamily="34" charset="0"/>
              </a:rPr>
              <a:t>π(q)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5404167" y="5214609"/>
            <a:ext cx="3272289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Produção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 (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unidades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/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ano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3231814" y="5304350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q*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930716" y="5304350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q</a:t>
            </a:r>
            <a:r>
              <a:rPr kumimoji="0" lang="en-US" sz="160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0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3210665" y="2222835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ea typeface="Times New Roman" pitchFamily="18" charset="0"/>
                <a:cs typeface="Calibri" pitchFamily="34" charset="0"/>
              </a:rPr>
              <a:t>A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cs typeface="Arial" pitchFamily="34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739968" y="3163372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alibri" pitchFamily="34" charset="0"/>
              </a:rPr>
              <a:t>B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23" name="Oval 6"/>
          <p:cNvSpPr>
            <a:spLocks noChangeArrowheads="1"/>
          </p:cNvSpPr>
          <p:nvPr/>
        </p:nvSpPr>
        <p:spPr bwMode="auto">
          <a:xfrm>
            <a:off x="3563888" y="2510488"/>
            <a:ext cx="159146" cy="150059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3561277" y="3140968"/>
            <a:ext cx="159146" cy="150059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" name="Rectangle 3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24"/>
          <p:cNvSpPr>
            <a:spLocks noChangeShapeType="1"/>
          </p:cNvSpPr>
          <p:nvPr/>
        </p:nvSpPr>
        <p:spPr bwMode="auto">
          <a:xfrm flipV="1">
            <a:off x="1397433" y="1733875"/>
            <a:ext cx="0" cy="4575445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23"/>
          <p:cNvSpPr>
            <a:spLocks noChangeShapeType="1"/>
          </p:cNvSpPr>
          <p:nvPr/>
        </p:nvSpPr>
        <p:spPr bwMode="auto">
          <a:xfrm>
            <a:off x="1397433" y="5158878"/>
            <a:ext cx="6619963" cy="0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7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/>
              <a:t>A curva da receita, R(q), é uma linha curva, que reflete o fato de que a empresa só consegue vender um nível maior de produto reduzindo o preço. A inclinação dessa curva é a receita marginal (</a:t>
            </a:r>
            <a:r>
              <a:rPr lang="pt-BR" dirty="0" err="1"/>
              <a:t>RMg</a:t>
            </a:r>
            <a:r>
              <a:rPr lang="pt-BR" dirty="0"/>
              <a:t>), a qual mostra em quanto varia a receita quando o nível produção aumenta em uma unidade.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4</a:t>
            </a:r>
            <a:r>
              <a:rPr lang="pt-BR" dirty="0" smtClean="0"/>
              <a:t>. Maximização do lucro a partir da função de custos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324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4</a:t>
            </a:r>
            <a:r>
              <a:rPr lang="pt-BR" dirty="0" smtClean="0"/>
              <a:t>. Maximização do lucro a partir da função de custos</a:t>
            </a:r>
            <a:endParaRPr lang="pt-BR" dirty="0"/>
          </a:p>
        </p:txBody>
      </p:sp>
      <p:sp>
        <p:nvSpPr>
          <p:cNvPr id="7" name="AutoShape 22"/>
          <p:cNvSpPr>
            <a:spLocks noChangeShapeType="1"/>
          </p:cNvSpPr>
          <p:nvPr/>
        </p:nvSpPr>
        <p:spPr bwMode="auto">
          <a:xfrm flipV="1">
            <a:off x="2843718" y="2573672"/>
            <a:ext cx="1661274" cy="1263644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21"/>
          <p:cNvSpPr>
            <a:spLocks noChangeShapeType="1"/>
          </p:cNvSpPr>
          <p:nvPr/>
        </p:nvSpPr>
        <p:spPr bwMode="auto">
          <a:xfrm flipV="1">
            <a:off x="3647830" y="2549978"/>
            <a:ext cx="0" cy="2666817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20"/>
          <p:cNvSpPr>
            <a:spLocks noChangeShapeType="1"/>
          </p:cNvSpPr>
          <p:nvPr/>
        </p:nvSpPr>
        <p:spPr bwMode="auto">
          <a:xfrm flipV="1">
            <a:off x="2642690" y="2078745"/>
            <a:ext cx="1661274" cy="1263644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" name="Freeform 19"/>
          <p:cNvSpPr>
            <a:spLocks/>
          </p:cNvSpPr>
          <p:nvPr/>
        </p:nvSpPr>
        <p:spPr bwMode="auto">
          <a:xfrm>
            <a:off x="1397433" y="2028726"/>
            <a:ext cx="3766483" cy="3159110"/>
          </a:xfrm>
          <a:custGeom>
            <a:avLst/>
            <a:gdLst>
              <a:gd name="T0" fmla="*/ 0 w 3192"/>
              <a:gd name="T1" fmla="*/ 2904 h 2904"/>
              <a:gd name="T2" fmla="*/ 1836 w 3192"/>
              <a:gd name="T3" fmla="*/ 588 h 2904"/>
              <a:gd name="T4" fmla="*/ 3192 w 3192"/>
              <a:gd name="T5" fmla="*/ 0 h 2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92" h="2904">
                <a:moveTo>
                  <a:pt x="0" y="2904"/>
                </a:moveTo>
                <a:cubicBezTo>
                  <a:pt x="652" y="1988"/>
                  <a:pt x="1304" y="1072"/>
                  <a:pt x="1836" y="588"/>
                </a:cubicBezTo>
                <a:cubicBezTo>
                  <a:pt x="2368" y="104"/>
                  <a:pt x="2780" y="52"/>
                  <a:pt x="3192" y="0"/>
                </a:cubicBez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Freeform 18"/>
          <p:cNvSpPr>
            <a:spLocks/>
          </p:cNvSpPr>
          <p:nvPr/>
        </p:nvSpPr>
        <p:spPr bwMode="auto">
          <a:xfrm>
            <a:off x="1397433" y="2091907"/>
            <a:ext cx="3202489" cy="2743161"/>
          </a:xfrm>
          <a:custGeom>
            <a:avLst/>
            <a:gdLst>
              <a:gd name="T0" fmla="*/ 0 w 3048"/>
              <a:gd name="T1" fmla="*/ 2568 h 2568"/>
              <a:gd name="T2" fmla="*/ 552 w 3048"/>
              <a:gd name="T3" fmla="*/ 1980 h 2568"/>
              <a:gd name="T4" fmla="*/ 2232 w 3048"/>
              <a:gd name="T5" fmla="*/ 984 h 2568"/>
              <a:gd name="T6" fmla="*/ 3048 w 3048"/>
              <a:gd name="T7" fmla="*/ 0 h 2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48" h="2568">
                <a:moveTo>
                  <a:pt x="0" y="2568"/>
                </a:moveTo>
                <a:cubicBezTo>
                  <a:pt x="90" y="2406"/>
                  <a:pt x="180" y="2244"/>
                  <a:pt x="552" y="1980"/>
                </a:cubicBezTo>
                <a:cubicBezTo>
                  <a:pt x="924" y="1716"/>
                  <a:pt x="1816" y="1314"/>
                  <a:pt x="2232" y="984"/>
                </a:cubicBezTo>
                <a:cubicBezTo>
                  <a:pt x="2648" y="654"/>
                  <a:pt x="2848" y="327"/>
                  <a:pt x="3048" y="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Freeform 17"/>
          <p:cNvSpPr>
            <a:spLocks/>
          </p:cNvSpPr>
          <p:nvPr/>
        </p:nvSpPr>
        <p:spPr bwMode="auto">
          <a:xfrm>
            <a:off x="1383474" y="4140064"/>
            <a:ext cx="4637603" cy="1758572"/>
          </a:xfrm>
          <a:custGeom>
            <a:avLst/>
            <a:gdLst>
              <a:gd name="T0" fmla="*/ 0 w 4152"/>
              <a:gd name="T1" fmla="*/ 1670 h 1670"/>
              <a:gd name="T2" fmla="*/ 576 w 4152"/>
              <a:gd name="T3" fmla="*/ 1286 h 1670"/>
              <a:gd name="T4" fmla="*/ 2016 w 4152"/>
              <a:gd name="T5" fmla="*/ 38 h 1670"/>
              <a:gd name="T6" fmla="*/ 4152 w 4152"/>
              <a:gd name="T7" fmla="*/ 1514 h 1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52" h="1670">
                <a:moveTo>
                  <a:pt x="0" y="1670"/>
                </a:moveTo>
                <a:cubicBezTo>
                  <a:pt x="96" y="1606"/>
                  <a:pt x="240" y="1558"/>
                  <a:pt x="576" y="1286"/>
                </a:cubicBezTo>
                <a:cubicBezTo>
                  <a:pt x="912" y="1014"/>
                  <a:pt x="1420" y="0"/>
                  <a:pt x="2016" y="38"/>
                </a:cubicBezTo>
                <a:cubicBezTo>
                  <a:pt x="2612" y="76"/>
                  <a:pt x="3372" y="784"/>
                  <a:pt x="4152" y="1514"/>
                </a:cubicBezTo>
              </a:path>
            </a:pathLst>
          </a:cu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3" name="AutoShape 16"/>
          <p:cNvSpPr>
            <a:spLocks noChangeShapeType="1"/>
          </p:cNvSpPr>
          <p:nvPr/>
        </p:nvSpPr>
        <p:spPr bwMode="auto">
          <a:xfrm flipV="1">
            <a:off x="2346732" y="3918926"/>
            <a:ext cx="0" cy="1268909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900753" y="1713422"/>
            <a:ext cx="430887" cy="3445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Calibri" pitchFamily="34" charset="0"/>
              </a:rPr>
              <a:t>Custo, Receita, Lucro (R$/ano)</a:t>
            </a:r>
            <a:endParaRPr kumimoji="0" lang="pt-BR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390340" y="2190422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alibri" pitchFamily="34" charset="0"/>
              </a:rPr>
              <a:t>C(q)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5201395" y="1783861"/>
            <a:ext cx="832032" cy="46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ea typeface="Times New Roman" pitchFamily="18" charset="0"/>
                <a:cs typeface="Calibri" pitchFamily="34" charset="0"/>
              </a:rPr>
              <a:t>R(q)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cs typeface="Arial" pitchFamily="34" charset="0"/>
            </a:endParaRP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4988151" y="5414661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Times New Roman" pitchFamily="18" charset="0"/>
                <a:cs typeface="Calibri" pitchFamily="34" charset="0"/>
              </a:rPr>
              <a:t>π(q)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5404167" y="5214609"/>
            <a:ext cx="3272289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Produção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 (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unidades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/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ano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3231814" y="5304350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q*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930716" y="5304350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q</a:t>
            </a:r>
            <a:r>
              <a:rPr kumimoji="0" lang="en-US" sz="160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0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3210665" y="2222835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ea typeface="Times New Roman" pitchFamily="18" charset="0"/>
                <a:cs typeface="Calibri" pitchFamily="34" charset="0"/>
              </a:rPr>
              <a:t>A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cs typeface="Arial" pitchFamily="34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739968" y="3163372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alibri" pitchFamily="34" charset="0"/>
              </a:rPr>
              <a:t>B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23" name="Oval 6"/>
          <p:cNvSpPr>
            <a:spLocks noChangeArrowheads="1"/>
          </p:cNvSpPr>
          <p:nvPr/>
        </p:nvSpPr>
        <p:spPr bwMode="auto">
          <a:xfrm>
            <a:off x="3563888" y="2510488"/>
            <a:ext cx="159146" cy="150059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3561277" y="3140968"/>
            <a:ext cx="159146" cy="150059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" name="Rectangle 3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24"/>
          <p:cNvSpPr>
            <a:spLocks noChangeShapeType="1"/>
          </p:cNvSpPr>
          <p:nvPr/>
        </p:nvSpPr>
        <p:spPr bwMode="auto">
          <a:xfrm flipV="1">
            <a:off x="1397433" y="1733875"/>
            <a:ext cx="0" cy="4575445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23"/>
          <p:cNvSpPr>
            <a:spLocks noChangeShapeType="1"/>
          </p:cNvSpPr>
          <p:nvPr/>
        </p:nvSpPr>
        <p:spPr bwMode="auto">
          <a:xfrm>
            <a:off x="1397433" y="5158878"/>
            <a:ext cx="6619963" cy="0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852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A </a:t>
            </a:r>
            <a:r>
              <a:rPr lang="pt-BR" dirty="0"/>
              <a:t>inclinação </a:t>
            </a:r>
            <a:r>
              <a:rPr lang="pt-BR" dirty="0" smtClean="0"/>
              <a:t>da curva </a:t>
            </a:r>
            <a:r>
              <a:rPr lang="pt-BR" dirty="0"/>
              <a:t>de custo total, C(q)</a:t>
            </a:r>
            <a:r>
              <a:rPr lang="pt-BR" dirty="0" smtClean="0"/>
              <a:t>, </a:t>
            </a:r>
            <a:r>
              <a:rPr lang="pt-BR" dirty="0"/>
              <a:t>que mede o custo adicional da produção de uma unidade a mais de produto, é o </a:t>
            </a:r>
            <a:r>
              <a:rPr lang="pt-BR" dirty="0" smtClean="0"/>
              <a:t>custo marginal </a:t>
            </a:r>
            <a:r>
              <a:rPr lang="pt-BR" dirty="0"/>
              <a:t>(</a:t>
            </a:r>
            <a:r>
              <a:rPr lang="pt-BR" dirty="0" err="1"/>
              <a:t>CMg</a:t>
            </a:r>
            <a:r>
              <a:rPr lang="pt-BR" dirty="0"/>
              <a:t>) da empresa. Notemos que o custo total, C(q), é positivo quando o produto é zero, porque há custos fixos no curto prazo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4</a:t>
            </a:r>
            <a:r>
              <a:rPr lang="pt-BR" dirty="0" smtClean="0"/>
              <a:t>. Maximização do lucro a partir da função de custos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27709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4</a:t>
            </a:r>
            <a:r>
              <a:rPr lang="pt-BR" dirty="0" smtClean="0"/>
              <a:t>. Maximização do lucro a partir da função de custos</a:t>
            </a:r>
            <a:endParaRPr lang="pt-BR" dirty="0"/>
          </a:p>
        </p:txBody>
      </p:sp>
      <p:sp>
        <p:nvSpPr>
          <p:cNvPr id="7" name="AutoShape 22"/>
          <p:cNvSpPr>
            <a:spLocks noChangeShapeType="1"/>
          </p:cNvSpPr>
          <p:nvPr/>
        </p:nvSpPr>
        <p:spPr bwMode="auto">
          <a:xfrm flipV="1">
            <a:off x="2843718" y="2573672"/>
            <a:ext cx="1661274" cy="1263644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21"/>
          <p:cNvSpPr>
            <a:spLocks noChangeShapeType="1"/>
          </p:cNvSpPr>
          <p:nvPr/>
        </p:nvSpPr>
        <p:spPr bwMode="auto">
          <a:xfrm flipV="1">
            <a:off x="3647830" y="2549978"/>
            <a:ext cx="0" cy="2666817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20"/>
          <p:cNvSpPr>
            <a:spLocks noChangeShapeType="1"/>
          </p:cNvSpPr>
          <p:nvPr/>
        </p:nvSpPr>
        <p:spPr bwMode="auto">
          <a:xfrm flipV="1">
            <a:off x="2642690" y="2078745"/>
            <a:ext cx="1661274" cy="1263644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" name="Freeform 19"/>
          <p:cNvSpPr>
            <a:spLocks/>
          </p:cNvSpPr>
          <p:nvPr/>
        </p:nvSpPr>
        <p:spPr bwMode="auto">
          <a:xfrm>
            <a:off x="1397433" y="2028726"/>
            <a:ext cx="3766483" cy="3159110"/>
          </a:xfrm>
          <a:custGeom>
            <a:avLst/>
            <a:gdLst>
              <a:gd name="T0" fmla="*/ 0 w 3192"/>
              <a:gd name="T1" fmla="*/ 2904 h 2904"/>
              <a:gd name="T2" fmla="*/ 1836 w 3192"/>
              <a:gd name="T3" fmla="*/ 588 h 2904"/>
              <a:gd name="T4" fmla="*/ 3192 w 3192"/>
              <a:gd name="T5" fmla="*/ 0 h 2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92" h="2904">
                <a:moveTo>
                  <a:pt x="0" y="2904"/>
                </a:moveTo>
                <a:cubicBezTo>
                  <a:pt x="652" y="1988"/>
                  <a:pt x="1304" y="1072"/>
                  <a:pt x="1836" y="588"/>
                </a:cubicBezTo>
                <a:cubicBezTo>
                  <a:pt x="2368" y="104"/>
                  <a:pt x="2780" y="52"/>
                  <a:pt x="3192" y="0"/>
                </a:cubicBez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Freeform 18"/>
          <p:cNvSpPr>
            <a:spLocks/>
          </p:cNvSpPr>
          <p:nvPr/>
        </p:nvSpPr>
        <p:spPr bwMode="auto">
          <a:xfrm>
            <a:off x="1397433" y="2091907"/>
            <a:ext cx="3202489" cy="2743161"/>
          </a:xfrm>
          <a:custGeom>
            <a:avLst/>
            <a:gdLst>
              <a:gd name="T0" fmla="*/ 0 w 3048"/>
              <a:gd name="T1" fmla="*/ 2568 h 2568"/>
              <a:gd name="T2" fmla="*/ 552 w 3048"/>
              <a:gd name="T3" fmla="*/ 1980 h 2568"/>
              <a:gd name="T4" fmla="*/ 2232 w 3048"/>
              <a:gd name="T5" fmla="*/ 984 h 2568"/>
              <a:gd name="T6" fmla="*/ 3048 w 3048"/>
              <a:gd name="T7" fmla="*/ 0 h 2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48" h="2568">
                <a:moveTo>
                  <a:pt x="0" y="2568"/>
                </a:moveTo>
                <a:cubicBezTo>
                  <a:pt x="90" y="2406"/>
                  <a:pt x="180" y="2244"/>
                  <a:pt x="552" y="1980"/>
                </a:cubicBezTo>
                <a:cubicBezTo>
                  <a:pt x="924" y="1716"/>
                  <a:pt x="1816" y="1314"/>
                  <a:pt x="2232" y="984"/>
                </a:cubicBezTo>
                <a:cubicBezTo>
                  <a:pt x="2648" y="654"/>
                  <a:pt x="2848" y="327"/>
                  <a:pt x="3048" y="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Freeform 17"/>
          <p:cNvSpPr>
            <a:spLocks/>
          </p:cNvSpPr>
          <p:nvPr/>
        </p:nvSpPr>
        <p:spPr bwMode="auto">
          <a:xfrm>
            <a:off x="1383474" y="4140064"/>
            <a:ext cx="4637603" cy="1758572"/>
          </a:xfrm>
          <a:custGeom>
            <a:avLst/>
            <a:gdLst>
              <a:gd name="T0" fmla="*/ 0 w 4152"/>
              <a:gd name="T1" fmla="*/ 1670 h 1670"/>
              <a:gd name="T2" fmla="*/ 576 w 4152"/>
              <a:gd name="T3" fmla="*/ 1286 h 1670"/>
              <a:gd name="T4" fmla="*/ 2016 w 4152"/>
              <a:gd name="T5" fmla="*/ 38 h 1670"/>
              <a:gd name="T6" fmla="*/ 4152 w 4152"/>
              <a:gd name="T7" fmla="*/ 1514 h 1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52" h="1670">
                <a:moveTo>
                  <a:pt x="0" y="1670"/>
                </a:moveTo>
                <a:cubicBezTo>
                  <a:pt x="96" y="1606"/>
                  <a:pt x="240" y="1558"/>
                  <a:pt x="576" y="1286"/>
                </a:cubicBezTo>
                <a:cubicBezTo>
                  <a:pt x="912" y="1014"/>
                  <a:pt x="1420" y="0"/>
                  <a:pt x="2016" y="38"/>
                </a:cubicBezTo>
                <a:cubicBezTo>
                  <a:pt x="2612" y="76"/>
                  <a:pt x="3372" y="784"/>
                  <a:pt x="4152" y="1514"/>
                </a:cubicBezTo>
              </a:path>
            </a:pathLst>
          </a:cu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3" name="AutoShape 16"/>
          <p:cNvSpPr>
            <a:spLocks noChangeShapeType="1"/>
          </p:cNvSpPr>
          <p:nvPr/>
        </p:nvSpPr>
        <p:spPr bwMode="auto">
          <a:xfrm flipV="1">
            <a:off x="2346732" y="3918926"/>
            <a:ext cx="0" cy="1268909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900753" y="1713422"/>
            <a:ext cx="430887" cy="3445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Calibri" pitchFamily="34" charset="0"/>
              </a:rPr>
              <a:t>Custo, Receita, Lucro (R$/ano)</a:t>
            </a:r>
            <a:endParaRPr kumimoji="0" lang="pt-BR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390340" y="2190422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alibri" pitchFamily="34" charset="0"/>
              </a:rPr>
              <a:t>C(q)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5201395" y="1783861"/>
            <a:ext cx="832032" cy="46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ea typeface="Times New Roman" pitchFamily="18" charset="0"/>
                <a:cs typeface="Calibri" pitchFamily="34" charset="0"/>
              </a:rPr>
              <a:t>R(q)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cs typeface="Arial" pitchFamily="34" charset="0"/>
            </a:endParaRP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4988151" y="5414661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Times New Roman" pitchFamily="18" charset="0"/>
                <a:cs typeface="Calibri" pitchFamily="34" charset="0"/>
              </a:rPr>
              <a:t>π(q)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5404167" y="5214609"/>
            <a:ext cx="3272289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Produção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 (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unidades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/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ano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3231814" y="5304350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q*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930716" y="5304350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q</a:t>
            </a:r>
            <a:r>
              <a:rPr kumimoji="0" lang="en-US" sz="160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0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3210665" y="2222835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ea typeface="Times New Roman" pitchFamily="18" charset="0"/>
                <a:cs typeface="Calibri" pitchFamily="34" charset="0"/>
              </a:rPr>
              <a:t>A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cs typeface="Arial" pitchFamily="34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739968" y="3163372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alibri" pitchFamily="34" charset="0"/>
              </a:rPr>
              <a:t>B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23" name="Oval 6"/>
          <p:cNvSpPr>
            <a:spLocks noChangeArrowheads="1"/>
          </p:cNvSpPr>
          <p:nvPr/>
        </p:nvSpPr>
        <p:spPr bwMode="auto">
          <a:xfrm>
            <a:off x="3563888" y="2510488"/>
            <a:ext cx="159146" cy="150059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3561277" y="3140968"/>
            <a:ext cx="159146" cy="150059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" name="Rectangle 3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24"/>
          <p:cNvSpPr>
            <a:spLocks noChangeShapeType="1"/>
          </p:cNvSpPr>
          <p:nvPr/>
        </p:nvSpPr>
        <p:spPr bwMode="auto">
          <a:xfrm flipV="1">
            <a:off x="1397433" y="1733875"/>
            <a:ext cx="0" cy="4575445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23"/>
          <p:cNvSpPr>
            <a:spLocks noChangeShapeType="1"/>
          </p:cNvSpPr>
          <p:nvPr/>
        </p:nvSpPr>
        <p:spPr bwMode="auto">
          <a:xfrm>
            <a:off x="1397433" y="5158878"/>
            <a:ext cx="6619963" cy="0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852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/>
              <a:t>Para a empresa ilustrada </a:t>
            </a:r>
            <a:r>
              <a:rPr lang="pt-BR" dirty="0" smtClean="0"/>
              <a:t>na figura, o </a:t>
            </a:r>
            <a:r>
              <a:rPr lang="pt-BR" dirty="0"/>
              <a:t>lucro é negativo em níveis baixos de produção, pois a receita é insuficiente para cobrir os custos fixos e variáveis. À medida que o nível de produção aumenta, a receita aumenta mais rapidamente do que o custo e o lucro inevitavelmente se torna positivo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4</a:t>
            </a:r>
            <a:r>
              <a:rPr lang="pt-BR" dirty="0" smtClean="0"/>
              <a:t>. Maximização do lucro a partir da função de custos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4141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4</a:t>
            </a:r>
            <a:r>
              <a:rPr lang="pt-BR" dirty="0" smtClean="0"/>
              <a:t>. Maximização do lucro a partir da função de custos</a:t>
            </a:r>
            <a:endParaRPr lang="pt-BR" dirty="0"/>
          </a:p>
        </p:txBody>
      </p:sp>
      <p:sp>
        <p:nvSpPr>
          <p:cNvPr id="7" name="AutoShape 22"/>
          <p:cNvSpPr>
            <a:spLocks noChangeShapeType="1"/>
          </p:cNvSpPr>
          <p:nvPr/>
        </p:nvSpPr>
        <p:spPr bwMode="auto">
          <a:xfrm flipV="1">
            <a:off x="2843718" y="2573672"/>
            <a:ext cx="1661274" cy="1263644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21"/>
          <p:cNvSpPr>
            <a:spLocks noChangeShapeType="1"/>
          </p:cNvSpPr>
          <p:nvPr/>
        </p:nvSpPr>
        <p:spPr bwMode="auto">
          <a:xfrm flipV="1">
            <a:off x="3647830" y="2549978"/>
            <a:ext cx="0" cy="2666817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20"/>
          <p:cNvSpPr>
            <a:spLocks noChangeShapeType="1"/>
          </p:cNvSpPr>
          <p:nvPr/>
        </p:nvSpPr>
        <p:spPr bwMode="auto">
          <a:xfrm flipV="1">
            <a:off x="2642690" y="2078745"/>
            <a:ext cx="1661274" cy="1263644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" name="Freeform 19"/>
          <p:cNvSpPr>
            <a:spLocks/>
          </p:cNvSpPr>
          <p:nvPr/>
        </p:nvSpPr>
        <p:spPr bwMode="auto">
          <a:xfrm>
            <a:off x="1397433" y="2028726"/>
            <a:ext cx="3766483" cy="3159110"/>
          </a:xfrm>
          <a:custGeom>
            <a:avLst/>
            <a:gdLst>
              <a:gd name="T0" fmla="*/ 0 w 3192"/>
              <a:gd name="T1" fmla="*/ 2904 h 2904"/>
              <a:gd name="T2" fmla="*/ 1836 w 3192"/>
              <a:gd name="T3" fmla="*/ 588 h 2904"/>
              <a:gd name="T4" fmla="*/ 3192 w 3192"/>
              <a:gd name="T5" fmla="*/ 0 h 2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92" h="2904">
                <a:moveTo>
                  <a:pt x="0" y="2904"/>
                </a:moveTo>
                <a:cubicBezTo>
                  <a:pt x="652" y="1988"/>
                  <a:pt x="1304" y="1072"/>
                  <a:pt x="1836" y="588"/>
                </a:cubicBezTo>
                <a:cubicBezTo>
                  <a:pt x="2368" y="104"/>
                  <a:pt x="2780" y="52"/>
                  <a:pt x="3192" y="0"/>
                </a:cubicBez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Freeform 18"/>
          <p:cNvSpPr>
            <a:spLocks/>
          </p:cNvSpPr>
          <p:nvPr/>
        </p:nvSpPr>
        <p:spPr bwMode="auto">
          <a:xfrm>
            <a:off x="1397433" y="2091907"/>
            <a:ext cx="3202489" cy="2743161"/>
          </a:xfrm>
          <a:custGeom>
            <a:avLst/>
            <a:gdLst>
              <a:gd name="T0" fmla="*/ 0 w 3048"/>
              <a:gd name="T1" fmla="*/ 2568 h 2568"/>
              <a:gd name="T2" fmla="*/ 552 w 3048"/>
              <a:gd name="T3" fmla="*/ 1980 h 2568"/>
              <a:gd name="T4" fmla="*/ 2232 w 3048"/>
              <a:gd name="T5" fmla="*/ 984 h 2568"/>
              <a:gd name="T6" fmla="*/ 3048 w 3048"/>
              <a:gd name="T7" fmla="*/ 0 h 2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48" h="2568">
                <a:moveTo>
                  <a:pt x="0" y="2568"/>
                </a:moveTo>
                <a:cubicBezTo>
                  <a:pt x="90" y="2406"/>
                  <a:pt x="180" y="2244"/>
                  <a:pt x="552" y="1980"/>
                </a:cubicBezTo>
                <a:cubicBezTo>
                  <a:pt x="924" y="1716"/>
                  <a:pt x="1816" y="1314"/>
                  <a:pt x="2232" y="984"/>
                </a:cubicBezTo>
                <a:cubicBezTo>
                  <a:pt x="2648" y="654"/>
                  <a:pt x="2848" y="327"/>
                  <a:pt x="3048" y="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Freeform 17"/>
          <p:cNvSpPr>
            <a:spLocks/>
          </p:cNvSpPr>
          <p:nvPr/>
        </p:nvSpPr>
        <p:spPr bwMode="auto">
          <a:xfrm>
            <a:off x="1383474" y="4140064"/>
            <a:ext cx="4637603" cy="1758572"/>
          </a:xfrm>
          <a:custGeom>
            <a:avLst/>
            <a:gdLst>
              <a:gd name="T0" fmla="*/ 0 w 4152"/>
              <a:gd name="T1" fmla="*/ 1670 h 1670"/>
              <a:gd name="T2" fmla="*/ 576 w 4152"/>
              <a:gd name="T3" fmla="*/ 1286 h 1670"/>
              <a:gd name="T4" fmla="*/ 2016 w 4152"/>
              <a:gd name="T5" fmla="*/ 38 h 1670"/>
              <a:gd name="T6" fmla="*/ 4152 w 4152"/>
              <a:gd name="T7" fmla="*/ 1514 h 1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52" h="1670">
                <a:moveTo>
                  <a:pt x="0" y="1670"/>
                </a:moveTo>
                <a:cubicBezTo>
                  <a:pt x="96" y="1606"/>
                  <a:pt x="240" y="1558"/>
                  <a:pt x="576" y="1286"/>
                </a:cubicBezTo>
                <a:cubicBezTo>
                  <a:pt x="912" y="1014"/>
                  <a:pt x="1420" y="0"/>
                  <a:pt x="2016" y="38"/>
                </a:cubicBezTo>
                <a:cubicBezTo>
                  <a:pt x="2612" y="76"/>
                  <a:pt x="3372" y="784"/>
                  <a:pt x="4152" y="1514"/>
                </a:cubicBezTo>
              </a:path>
            </a:pathLst>
          </a:cu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3" name="AutoShape 16"/>
          <p:cNvSpPr>
            <a:spLocks noChangeShapeType="1"/>
          </p:cNvSpPr>
          <p:nvPr/>
        </p:nvSpPr>
        <p:spPr bwMode="auto">
          <a:xfrm flipV="1">
            <a:off x="2346732" y="3918926"/>
            <a:ext cx="0" cy="1268909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900753" y="1713422"/>
            <a:ext cx="430887" cy="3445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Calibri" pitchFamily="34" charset="0"/>
              </a:rPr>
              <a:t>Custo, Receita, Lucro (R$/ano)</a:t>
            </a:r>
            <a:endParaRPr kumimoji="0" lang="pt-BR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390340" y="2190422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alibri" pitchFamily="34" charset="0"/>
              </a:rPr>
              <a:t>C(q)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5201395" y="1783861"/>
            <a:ext cx="832032" cy="46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ea typeface="Times New Roman" pitchFamily="18" charset="0"/>
                <a:cs typeface="Calibri" pitchFamily="34" charset="0"/>
              </a:rPr>
              <a:t>R(q)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cs typeface="Arial" pitchFamily="34" charset="0"/>
            </a:endParaRP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4988151" y="5414661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Times New Roman" pitchFamily="18" charset="0"/>
                <a:cs typeface="Calibri" pitchFamily="34" charset="0"/>
              </a:rPr>
              <a:t>π(q)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5404167" y="5214609"/>
            <a:ext cx="3272289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Produção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 (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unidades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/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ano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3231814" y="5304350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q*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930716" y="5304350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q</a:t>
            </a:r>
            <a:r>
              <a:rPr kumimoji="0" lang="en-US" sz="160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0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3210665" y="2222835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ea typeface="Times New Roman" pitchFamily="18" charset="0"/>
                <a:cs typeface="Calibri" pitchFamily="34" charset="0"/>
              </a:rPr>
              <a:t>A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cs typeface="Arial" pitchFamily="34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739968" y="3163372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alibri" pitchFamily="34" charset="0"/>
              </a:rPr>
              <a:t>B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23" name="Oval 6"/>
          <p:cNvSpPr>
            <a:spLocks noChangeArrowheads="1"/>
          </p:cNvSpPr>
          <p:nvPr/>
        </p:nvSpPr>
        <p:spPr bwMode="auto">
          <a:xfrm>
            <a:off x="3563888" y="2510488"/>
            <a:ext cx="159146" cy="150059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3561277" y="3140968"/>
            <a:ext cx="159146" cy="150059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" name="Rectangle 3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24"/>
          <p:cNvSpPr>
            <a:spLocks noChangeShapeType="1"/>
          </p:cNvSpPr>
          <p:nvPr/>
        </p:nvSpPr>
        <p:spPr bwMode="auto">
          <a:xfrm flipV="1">
            <a:off x="1397433" y="1733875"/>
            <a:ext cx="0" cy="4575445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23"/>
          <p:cNvSpPr>
            <a:spLocks noChangeShapeType="1"/>
          </p:cNvSpPr>
          <p:nvPr/>
        </p:nvSpPr>
        <p:spPr bwMode="auto">
          <a:xfrm>
            <a:off x="1397433" y="5158878"/>
            <a:ext cx="6619963" cy="0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852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/>
              <a:t>O lucro continua a crescer até que o nível de produção chegue a q* unidades. Nesse ponto, a receita marginal e o custo marginal são iguais, e a distância vertical entre a receita e o custo, AB, atinge seu comprimento máximo. O produto q* é o nível que torna o lucro máximo.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4</a:t>
            </a:r>
            <a:r>
              <a:rPr lang="pt-BR" dirty="0" smtClean="0"/>
              <a:t>. Maximização do lucro a partir da função de custos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8562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4</a:t>
            </a:r>
            <a:r>
              <a:rPr lang="pt-BR" dirty="0" smtClean="0"/>
              <a:t>. Maximização do lucro a partir da função de custos</a:t>
            </a:r>
            <a:endParaRPr lang="pt-BR" dirty="0"/>
          </a:p>
        </p:txBody>
      </p:sp>
      <p:sp>
        <p:nvSpPr>
          <p:cNvPr id="7" name="AutoShape 22"/>
          <p:cNvSpPr>
            <a:spLocks noChangeShapeType="1"/>
          </p:cNvSpPr>
          <p:nvPr/>
        </p:nvSpPr>
        <p:spPr bwMode="auto">
          <a:xfrm flipV="1">
            <a:off x="2843718" y="2573672"/>
            <a:ext cx="1661274" cy="1263644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21"/>
          <p:cNvSpPr>
            <a:spLocks noChangeShapeType="1"/>
          </p:cNvSpPr>
          <p:nvPr/>
        </p:nvSpPr>
        <p:spPr bwMode="auto">
          <a:xfrm flipV="1">
            <a:off x="3647830" y="2549978"/>
            <a:ext cx="0" cy="2666817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20"/>
          <p:cNvSpPr>
            <a:spLocks noChangeShapeType="1"/>
          </p:cNvSpPr>
          <p:nvPr/>
        </p:nvSpPr>
        <p:spPr bwMode="auto">
          <a:xfrm flipV="1">
            <a:off x="2642690" y="2078745"/>
            <a:ext cx="1661274" cy="1263644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" name="Freeform 19"/>
          <p:cNvSpPr>
            <a:spLocks/>
          </p:cNvSpPr>
          <p:nvPr/>
        </p:nvSpPr>
        <p:spPr bwMode="auto">
          <a:xfrm>
            <a:off x="1397433" y="2028726"/>
            <a:ext cx="3766483" cy="3159110"/>
          </a:xfrm>
          <a:custGeom>
            <a:avLst/>
            <a:gdLst>
              <a:gd name="T0" fmla="*/ 0 w 3192"/>
              <a:gd name="T1" fmla="*/ 2904 h 2904"/>
              <a:gd name="T2" fmla="*/ 1836 w 3192"/>
              <a:gd name="T3" fmla="*/ 588 h 2904"/>
              <a:gd name="T4" fmla="*/ 3192 w 3192"/>
              <a:gd name="T5" fmla="*/ 0 h 2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92" h="2904">
                <a:moveTo>
                  <a:pt x="0" y="2904"/>
                </a:moveTo>
                <a:cubicBezTo>
                  <a:pt x="652" y="1988"/>
                  <a:pt x="1304" y="1072"/>
                  <a:pt x="1836" y="588"/>
                </a:cubicBezTo>
                <a:cubicBezTo>
                  <a:pt x="2368" y="104"/>
                  <a:pt x="2780" y="52"/>
                  <a:pt x="3192" y="0"/>
                </a:cubicBez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Freeform 18"/>
          <p:cNvSpPr>
            <a:spLocks/>
          </p:cNvSpPr>
          <p:nvPr/>
        </p:nvSpPr>
        <p:spPr bwMode="auto">
          <a:xfrm>
            <a:off x="1397433" y="2091907"/>
            <a:ext cx="3202489" cy="2743161"/>
          </a:xfrm>
          <a:custGeom>
            <a:avLst/>
            <a:gdLst>
              <a:gd name="T0" fmla="*/ 0 w 3048"/>
              <a:gd name="T1" fmla="*/ 2568 h 2568"/>
              <a:gd name="T2" fmla="*/ 552 w 3048"/>
              <a:gd name="T3" fmla="*/ 1980 h 2568"/>
              <a:gd name="T4" fmla="*/ 2232 w 3048"/>
              <a:gd name="T5" fmla="*/ 984 h 2568"/>
              <a:gd name="T6" fmla="*/ 3048 w 3048"/>
              <a:gd name="T7" fmla="*/ 0 h 2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48" h="2568">
                <a:moveTo>
                  <a:pt x="0" y="2568"/>
                </a:moveTo>
                <a:cubicBezTo>
                  <a:pt x="90" y="2406"/>
                  <a:pt x="180" y="2244"/>
                  <a:pt x="552" y="1980"/>
                </a:cubicBezTo>
                <a:cubicBezTo>
                  <a:pt x="924" y="1716"/>
                  <a:pt x="1816" y="1314"/>
                  <a:pt x="2232" y="984"/>
                </a:cubicBezTo>
                <a:cubicBezTo>
                  <a:pt x="2648" y="654"/>
                  <a:pt x="2848" y="327"/>
                  <a:pt x="3048" y="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Freeform 17"/>
          <p:cNvSpPr>
            <a:spLocks/>
          </p:cNvSpPr>
          <p:nvPr/>
        </p:nvSpPr>
        <p:spPr bwMode="auto">
          <a:xfrm>
            <a:off x="1383474" y="4140064"/>
            <a:ext cx="4637603" cy="1758572"/>
          </a:xfrm>
          <a:custGeom>
            <a:avLst/>
            <a:gdLst>
              <a:gd name="T0" fmla="*/ 0 w 4152"/>
              <a:gd name="T1" fmla="*/ 1670 h 1670"/>
              <a:gd name="T2" fmla="*/ 576 w 4152"/>
              <a:gd name="T3" fmla="*/ 1286 h 1670"/>
              <a:gd name="T4" fmla="*/ 2016 w 4152"/>
              <a:gd name="T5" fmla="*/ 38 h 1670"/>
              <a:gd name="T6" fmla="*/ 4152 w 4152"/>
              <a:gd name="T7" fmla="*/ 1514 h 1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52" h="1670">
                <a:moveTo>
                  <a:pt x="0" y="1670"/>
                </a:moveTo>
                <a:cubicBezTo>
                  <a:pt x="96" y="1606"/>
                  <a:pt x="240" y="1558"/>
                  <a:pt x="576" y="1286"/>
                </a:cubicBezTo>
                <a:cubicBezTo>
                  <a:pt x="912" y="1014"/>
                  <a:pt x="1420" y="0"/>
                  <a:pt x="2016" y="38"/>
                </a:cubicBezTo>
                <a:cubicBezTo>
                  <a:pt x="2612" y="76"/>
                  <a:pt x="3372" y="784"/>
                  <a:pt x="4152" y="1514"/>
                </a:cubicBezTo>
              </a:path>
            </a:pathLst>
          </a:cu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3" name="AutoShape 16"/>
          <p:cNvSpPr>
            <a:spLocks noChangeShapeType="1"/>
          </p:cNvSpPr>
          <p:nvPr/>
        </p:nvSpPr>
        <p:spPr bwMode="auto">
          <a:xfrm flipV="1">
            <a:off x="2346732" y="3918926"/>
            <a:ext cx="0" cy="1268909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900753" y="1713422"/>
            <a:ext cx="430887" cy="3445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Calibri" pitchFamily="34" charset="0"/>
              </a:rPr>
              <a:t>Custo, Receita, Lucro (R$/ano)</a:t>
            </a:r>
            <a:endParaRPr kumimoji="0" lang="pt-BR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390340" y="2190422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alibri" pitchFamily="34" charset="0"/>
              </a:rPr>
              <a:t>C(q)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5201395" y="1783861"/>
            <a:ext cx="832032" cy="46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ea typeface="Times New Roman" pitchFamily="18" charset="0"/>
                <a:cs typeface="Calibri" pitchFamily="34" charset="0"/>
              </a:rPr>
              <a:t>R(q)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cs typeface="Arial" pitchFamily="34" charset="0"/>
            </a:endParaRP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4988151" y="5414661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Times New Roman" pitchFamily="18" charset="0"/>
                <a:cs typeface="Calibri" pitchFamily="34" charset="0"/>
              </a:rPr>
              <a:t>π(q)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5404167" y="5214609"/>
            <a:ext cx="3272289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Produção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 (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unidades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/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ano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3231814" y="5304350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q*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930716" y="5304350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q</a:t>
            </a:r>
            <a:r>
              <a:rPr kumimoji="0" lang="en-US" sz="160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0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3210665" y="2222835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ea typeface="Times New Roman" pitchFamily="18" charset="0"/>
                <a:cs typeface="Calibri" pitchFamily="34" charset="0"/>
              </a:rPr>
              <a:t>A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cs typeface="Arial" pitchFamily="34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739968" y="3163372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alibri" pitchFamily="34" charset="0"/>
              </a:rPr>
              <a:t>B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23" name="Oval 6"/>
          <p:cNvSpPr>
            <a:spLocks noChangeArrowheads="1"/>
          </p:cNvSpPr>
          <p:nvPr/>
        </p:nvSpPr>
        <p:spPr bwMode="auto">
          <a:xfrm>
            <a:off x="3563888" y="2510488"/>
            <a:ext cx="159146" cy="150059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3561277" y="3140968"/>
            <a:ext cx="159146" cy="150059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" name="Rectangle 3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24"/>
          <p:cNvSpPr>
            <a:spLocks noChangeShapeType="1"/>
          </p:cNvSpPr>
          <p:nvPr/>
        </p:nvSpPr>
        <p:spPr bwMode="auto">
          <a:xfrm flipV="1">
            <a:off x="1397433" y="1733875"/>
            <a:ext cx="0" cy="4575445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23"/>
          <p:cNvSpPr>
            <a:spLocks noChangeShapeType="1"/>
          </p:cNvSpPr>
          <p:nvPr/>
        </p:nvSpPr>
        <p:spPr bwMode="auto">
          <a:xfrm>
            <a:off x="1397433" y="5158878"/>
            <a:ext cx="6619963" cy="0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852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/>
              <a:t>Notemos que para níveis de produto acima de q* o custo cresce mais rapidamente do que a receita, isto é, a receita marginal torna-se menor do que o custo marginal. Assim, o lucro torna-se menor do que o máximo possível quando o produto cresce além de q*.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4</a:t>
            </a:r>
            <a:r>
              <a:rPr lang="pt-BR" dirty="0" smtClean="0"/>
              <a:t>. Maximização do lucro a partir da função de custos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4642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5600" indent="-219075">
              <a:tabLst>
                <a:tab pos="355600" algn="l"/>
              </a:tabLst>
            </a:pPr>
            <a:r>
              <a:rPr lang="pt-BR" dirty="0" smtClean="0"/>
              <a:t>Exemplo</a:t>
            </a:r>
          </a:p>
          <a:p>
            <a:pPr marL="611632" lvl="1" indent="-219075">
              <a:tabLst>
                <a:tab pos="355600" algn="l"/>
              </a:tabLst>
            </a:pPr>
            <a:r>
              <a:rPr lang="pt-BR" dirty="0"/>
              <a:t>Essa função hipotética descreve a resposta de ganho de peso de terneiro </a:t>
            </a:r>
            <a:r>
              <a:rPr lang="pt-BR" dirty="0" smtClean="0"/>
              <a:t>(X</a:t>
            </a:r>
            <a:r>
              <a:rPr lang="pt-BR" baseline="-25000" dirty="0" smtClean="0"/>
              <a:t>1</a:t>
            </a:r>
            <a:r>
              <a:rPr lang="pt-BR" dirty="0"/>
              <a:t>) face a diferentes níveis de ração consumidas </a:t>
            </a:r>
            <a:r>
              <a:rPr lang="pt-BR" dirty="0" smtClean="0"/>
              <a:t>(Y)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842537"/>
              </p:ext>
            </p:extLst>
          </p:nvPr>
        </p:nvGraphicFramePr>
        <p:xfrm>
          <a:off x="1044000" y="3095641"/>
          <a:ext cx="7056000" cy="3209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0227"/>
                <a:gridCol w="3805773"/>
              </a:tblGrid>
              <a:tr h="4053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X</a:t>
                      </a:r>
                      <a:r>
                        <a:rPr lang="pt-BR" sz="1600" baseline="-25000" dirty="0">
                          <a:effectLst/>
                        </a:rPr>
                        <a:t>1</a:t>
                      </a:r>
                      <a:r>
                        <a:rPr lang="pt-BR" sz="1600" dirty="0">
                          <a:effectLst/>
                        </a:rPr>
                        <a:t> – Consumo de ração (kg</a:t>
                      </a:r>
                      <a:r>
                        <a:rPr lang="pt-BR" sz="1600" dirty="0" smtClean="0">
                          <a:effectLst/>
                        </a:rPr>
                        <a:t>)</a:t>
                      </a:r>
                      <a:endParaRPr lang="pt-BR" sz="1600" dirty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Y – Ganho de peso de terneiro (kg</a:t>
                      </a:r>
                      <a:r>
                        <a:rPr lang="pt-BR" sz="1600" dirty="0" smtClean="0">
                          <a:effectLst/>
                        </a:rPr>
                        <a:t>)</a:t>
                      </a:r>
                      <a:endParaRPr lang="pt-BR" sz="1600" dirty="0">
                        <a:effectLst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0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0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 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29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70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3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117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4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164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5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205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6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234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7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245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8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232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9</a:t>
                      </a:r>
                      <a:endParaRPr lang="pt-BR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189</a:t>
                      </a:r>
                      <a:endParaRPr lang="pt-BR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982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4</a:t>
            </a:r>
            <a:r>
              <a:rPr lang="pt-BR" dirty="0" smtClean="0"/>
              <a:t>. Maximização do lucro a partir da função de custos</a:t>
            </a:r>
            <a:endParaRPr lang="pt-BR" dirty="0"/>
          </a:p>
        </p:txBody>
      </p:sp>
      <p:sp>
        <p:nvSpPr>
          <p:cNvPr id="7" name="AutoShape 22"/>
          <p:cNvSpPr>
            <a:spLocks noChangeShapeType="1"/>
          </p:cNvSpPr>
          <p:nvPr/>
        </p:nvSpPr>
        <p:spPr bwMode="auto">
          <a:xfrm flipV="1">
            <a:off x="2843718" y="2573672"/>
            <a:ext cx="1661274" cy="1263644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" name="AutoShape 21"/>
          <p:cNvSpPr>
            <a:spLocks noChangeShapeType="1"/>
          </p:cNvSpPr>
          <p:nvPr/>
        </p:nvSpPr>
        <p:spPr bwMode="auto">
          <a:xfrm flipV="1">
            <a:off x="3647830" y="2549978"/>
            <a:ext cx="0" cy="2666817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AutoShape 20"/>
          <p:cNvSpPr>
            <a:spLocks noChangeShapeType="1"/>
          </p:cNvSpPr>
          <p:nvPr/>
        </p:nvSpPr>
        <p:spPr bwMode="auto">
          <a:xfrm flipV="1">
            <a:off x="2642690" y="2078745"/>
            <a:ext cx="1661274" cy="1263644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" name="Freeform 19"/>
          <p:cNvSpPr>
            <a:spLocks/>
          </p:cNvSpPr>
          <p:nvPr/>
        </p:nvSpPr>
        <p:spPr bwMode="auto">
          <a:xfrm>
            <a:off x="1397433" y="2028726"/>
            <a:ext cx="3766483" cy="3159110"/>
          </a:xfrm>
          <a:custGeom>
            <a:avLst/>
            <a:gdLst>
              <a:gd name="T0" fmla="*/ 0 w 3192"/>
              <a:gd name="T1" fmla="*/ 2904 h 2904"/>
              <a:gd name="T2" fmla="*/ 1836 w 3192"/>
              <a:gd name="T3" fmla="*/ 588 h 2904"/>
              <a:gd name="T4" fmla="*/ 3192 w 3192"/>
              <a:gd name="T5" fmla="*/ 0 h 29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92" h="2904">
                <a:moveTo>
                  <a:pt x="0" y="2904"/>
                </a:moveTo>
                <a:cubicBezTo>
                  <a:pt x="652" y="1988"/>
                  <a:pt x="1304" y="1072"/>
                  <a:pt x="1836" y="588"/>
                </a:cubicBezTo>
                <a:cubicBezTo>
                  <a:pt x="2368" y="104"/>
                  <a:pt x="2780" y="52"/>
                  <a:pt x="3192" y="0"/>
                </a:cubicBez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Freeform 18"/>
          <p:cNvSpPr>
            <a:spLocks/>
          </p:cNvSpPr>
          <p:nvPr/>
        </p:nvSpPr>
        <p:spPr bwMode="auto">
          <a:xfrm>
            <a:off x="1397433" y="2091907"/>
            <a:ext cx="3202489" cy="2743161"/>
          </a:xfrm>
          <a:custGeom>
            <a:avLst/>
            <a:gdLst>
              <a:gd name="T0" fmla="*/ 0 w 3048"/>
              <a:gd name="T1" fmla="*/ 2568 h 2568"/>
              <a:gd name="T2" fmla="*/ 552 w 3048"/>
              <a:gd name="T3" fmla="*/ 1980 h 2568"/>
              <a:gd name="T4" fmla="*/ 2232 w 3048"/>
              <a:gd name="T5" fmla="*/ 984 h 2568"/>
              <a:gd name="T6" fmla="*/ 3048 w 3048"/>
              <a:gd name="T7" fmla="*/ 0 h 2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48" h="2568">
                <a:moveTo>
                  <a:pt x="0" y="2568"/>
                </a:moveTo>
                <a:cubicBezTo>
                  <a:pt x="90" y="2406"/>
                  <a:pt x="180" y="2244"/>
                  <a:pt x="552" y="1980"/>
                </a:cubicBezTo>
                <a:cubicBezTo>
                  <a:pt x="924" y="1716"/>
                  <a:pt x="1816" y="1314"/>
                  <a:pt x="2232" y="984"/>
                </a:cubicBezTo>
                <a:cubicBezTo>
                  <a:pt x="2648" y="654"/>
                  <a:pt x="2848" y="327"/>
                  <a:pt x="3048" y="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2" name="Freeform 17"/>
          <p:cNvSpPr>
            <a:spLocks/>
          </p:cNvSpPr>
          <p:nvPr/>
        </p:nvSpPr>
        <p:spPr bwMode="auto">
          <a:xfrm>
            <a:off x="1383474" y="4140064"/>
            <a:ext cx="4637603" cy="1758572"/>
          </a:xfrm>
          <a:custGeom>
            <a:avLst/>
            <a:gdLst>
              <a:gd name="T0" fmla="*/ 0 w 4152"/>
              <a:gd name="T1" fmla="*/ 1670 h 1670"/>
              <a:gd name="T2" fmla="*/ 576 w 4152"/>
              <a:gd name="T3" fmla="*/ 1286 h 1670"/>
              <a:gd name="T4" fmla="*/ 2016 w 4152"/>
              <a:gd name="T5" fmla="*/ 38 h 1670"/>
              <a:gd name="T6" fmla="*/ 4152 w 4152"/>
              <a:gd name="T7" fmla="*/ 1514 h 1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52" h="1670">
                <a:moveTo>
                  <a:pt x="0" y="1670"/>
                </a:moveTo>
                <a:cubicBezTo>
                  <a:pt x="96" y="1606"/>
                  <a:pt x="240" y="1558"/>
                  <a:pt x="576" y="1286"/>
                </a:cubicBezTo>
                <a:cubicBezTo>
                  <a:pt x="912" y="1014"/>
                  <a:pt x="1420" y="0"/>
                  <a:pt x="2016" y="38"/>
                </a:cubicBezTo>
                <a:cubicBezTo>
                  <a:pt x="2612" y="76"/>
                  <a:pt x="3372" y="784"/>
                  <a:pt x="4152" y="1514"/>
                </a:cubicBezTo>
              </a:path>
            </a:pathLst>
          </a:custGeom>
          <a:noFill/>
          <a:ln w="571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3" name="AutoShape 16"/>
          <p:cNvSpPr>
            <a:spLocks noChangeShapeType="1"/>
          </p:cNvSpPr>
          <p:nvPr/>
        </p:nvSpPr>
        <p:spPr bwMode="auto">
          <a:xfrm flipV="1">
            <a:off x="2346732" y="3918926"/>
            <a:ext cx="0" cy="1268909"/>
          </a:xfrm>
          <a:prstGeom prst="straightConnector1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900753" y="1713422"/>
            <a:ext cx="430887" cy="3445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latin typeface="+mj-lt"/>
                <a:ea typeface="Times New Roman" pitchFamily="18" charset="0"/>
                <a:cs typeface="Calibri" pitchFamily="34" charset="0"/>
              </a:rPr>
              <a:t>Custo, Receita, Lucro (R$/ano)</a:t>
            </a:r>
            <a:endParaRPr kumimoji="0" lang="pt-BR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390340" y="2190422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alibri" pitchFamily="34" charset="0"/>
              </a:rPr>
              <a:t>C(q)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5201395" y="1783861"/>
            <a:ext cx="832032" cy="463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ea typeface="Times New Roman" pitchFamily="18" charset="0"/>
                <a:cs typeface="Calibri" pitchFamily="34" charset="0"/>
              </a:rPr>
              <a:t>R(q)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cs typeface="Arial" pitchFamily="34" charset="0"/>
            </a:endParaRP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4988151" y="5414661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ea typeface="Times New Roman" pitchFamily="18" charset="0"/>
                <a:cs typeface="Calibri" pitchFamily="34" charset="0"/>
              </a:rPr>
              <a:t>π(q)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cs typeface="Arial" pitchFamily="34" charset="0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5404167" y="5214609"/>
            <a:ext cx="3272289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Produção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 (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unidades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/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ano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3231814" y="5304350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q*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930716" y="5304350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q</a:t>
            </a:r>
            <a:r>
              <a:rPr kumimoji="0" lang="en-US" sz="160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alibri" pitchFamily="34" charset="0"/>
              </a:rPr>
              <a:t>0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3210665" y="2222835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ea typeface="Times New Roman" pitchFamily="18" charset="0"/>
                <a:cs typeface="Calibri" pitchFamily="34" charset="0"/>
              </a:rPr>
              <a:t>A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cs typeface="Arial" pitchFamily="34" charset="0"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739968" y="3163372"/>
            <a:ext cx="832032" cy="463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Calibri" pitchFamily="34" charset="0"/>
              </a:rPr>
              <a:t>B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23" name="Oval 6"/>
          <p:cNvSpPr>
            <a:spLocks noChangeArrowheads="1"/>
          </p:cNvSpPr>
          <p:nvPr/>
        </p:nvSpPr>
        <p:spPr bwMode="auto">
          <a:xfrm>
            <a:off x="3563888" y="2510488"/>
            <a:ext cx="159146" cy="150059"/>
          </a:xfrm>
          <a:prstGeom prst="ellipse">
            <a:avLst/>
          </a:prstGeom>
          <a:solidFill>
            <a:srgbClr val="008000"/>
          </a:solidFill>
          <a:ln w="9525">
            <a:solidFill>
              <a:srgbClr val="008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4" name="Oval 5"/>
          <p:cNvSpPr>
            <a:spLocks noChangeArrowheads="1"/>
          </p:cNvSpPr>
          <p:nvPr/>
        </p:nvSpPr>
        <p:spPr bwMode="auto">
          <a:xfrm>
            <a:off x="3561277" y="3140968"/>
            <a:ext cx="159146" cy="150059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6" name="Rectangle 3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24"/>
          <p:cNvSpPr>
            <a:spLocks noChangeShapeType="1"/>
          </p:cNvSpPr>
          <p:nvPr/>
        </p:nvSpPr>
        <p:spPr bwMode="auto">
          <a:xfrm flipV="1">
            <a:off x="1397433" y="1733875"/>
            <a:ext cx="0" cy="4575445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AutoShape 23"/>
          <p:cNvSpPr>
            <a:spLocks noChangeShapeType="1"/>
          </p:cNvSpPr>
          <p:nvPr/>
        </p:nvSpPr>
        <p:spPr bwMode="auto">
          <a:xfrm>
            <a:off x="1397433" y="5158878"/>
            <a:ext cx="6619963" cy="0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852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pt-BR" dirty="0"/>
              <a:t>A regra de que o lucro é maximizado quando a receita marginal é igual ao custo marginal é válida para todas as empresas, sejam competitivas ou </a:t>
            </a:r>
            <a:r>
              <a:rPr lang="pt-BR" dirty="0" smtClean="0"/>
              <a:t>não.</a:t>
            </a:r>
          </a:p>
          <a:p>
            <a:pPr>
              <a:lnSpc>
                <a:spcPct val="110000"/>
              </a:lnSpc>
            </a:pPr>
            <a:r>
              <a:rPr lang="pt-BR" dirty="0" smtClean="0"/>
              <a:t>O </a:t>
            </a:r>
            <a:r>
              <a:rPr lang="pt-BR" dirty="0"/>
              <a:t>lucro, {π = R – C}, é maximizado no ponto em que um incremento adicional no nível de produção mantém o lucro inalterado, isto é, {Δπ/</a:t>
            </a:r>
            <a:r>
              <a:rPr lang="pt-BR" dirty="0" err="1"/>
              <a:t>Δq</a:t>
            </a:r>
            <a:r>
              <a:rPr lang="pt-BR" dirty="0"/>
              <a:t> = 0</a:t>
            </a:r>
            <a:r>
              <a:rPr lang="pt-BR" dirty="0" smtClean="0"/>
              <a:t>}.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4</a:t>
            </a:r>
            <a:r>
              <a:rPr lang="pt-BR" dirty="0" smtClean="0"/>
              <a:t>. Maximização do lucro a partir da função de custos</a:t>
            </a:r>
            <a:endParaRPr lang="pt-BR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34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pt-BR" dirty="0" smtClean="0"/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endParaRPr lang="pt-BR" dirty="0" smtClean="0"/>
          </a:p>
          <a:p>
            <a:pPr marL="109728" indent="0">
              <a:buNone/>
            </a:pPr>
            <a:endParaRPr lang="pt-BR" sz="1400" dirty="0"/>
          </a:p>
          <a:p>
            <a:pPr marL="109728" indent="0">
              <a:buNone/>
            </a:pPr>
            <a:r>
              <a:rPr lang="pt-BR" dirty="0" smtClean="0"/>
              <a:t>Dessa forma</a:t>
            </a:r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r>
              <a:rPr lang="pt-BR" dirty="0" smtClean="0"/>
              <a:t>onde ΔR/</a:t>
            </a:r>
            <a:r>
              <a:rPr lang="pt-BR" dirty="0" err="1" smtClean="0"/>
              <a:t>Δq</a:t>
            </a:r>
            <a:r>
              <a:rPr lang="pt-BR" dirty="0" smtClean="0"/>
              <a:t> </a:t>
            </a:r>
            <a:r>
              <a:rPr lang="pt-BR" dirty="0"/>
              <a:t>é a receita marginal, </a:t>
            </a:r>
            <a:r>
              <a:rPr lang="pt-BR" dirty="0" err="1"/>
              <a:t>RMg</a:t>
            </a:r>
            <a:r>
              <a:rPr lang="pt-BR" dirty="0"/>
              <a:t>, e ΔC/</a:t>
            </a:r>
            <a:r>
              <a:rPr lang="pt-BR" dirty="0" err="1"/>
              <a:t>Δq</a:t>
            </a:r>
            <a:r>
              <a:rPr lang="pt-BR" dirty="0"/>
              <a:t> é o custo marginal, </a:t>
            </a:r>
            <a:r>
              <a:rPr lang="pt-BR" dirty="0" err="1"/>
              <a:t>CMg</a:t>
            </a:r>
            <a:r>
              <a:rPr lang="pt-BR" dirty="0"/>
              <a:t>. Dessa forma podemos concluir que o lucro é maximizado quando: </a:t>
            </a:r>
          </a:p>
          <a:p>
            <a:pPr marL="109728" indent="0" algn="ctr">
              <a:buNone/>
            </a:pPr>
            <a:r>
              <a:rPr lang="pt-BR" sz="3200" dirty="0" err="1"/>
              <a:t>RMg</a:t>
            </a:r>
            <a:r>
              <a:rPr lang="pt-BR" sz="3200" dirty="0"/>
              <a:t>(q) = </a:t>
            </a:r>
            <a:r>
              <a:rPr lang="pt-BR" sz="3200" dirty="0" err="1"/>
              <a:t>CMg</a:t>
            </a:r>
            <a:r>
              <a:rPr lang="pt-BR" sz="3200" dirty="0"/>
              <a:t>(q</a:t>
            </a:r>
            <a:r>
              <a:rPr lang="pt-BR" sz="3200" dirty="0" smtClean="0"/>
              <a:t>)</a:t>
            </a:r>
            <a:endParaRPr lang="pt-BR" sz="3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4</a:t>
            </a:r>
            <a:r>
              <a:rPr lang="pt-BR" dirty="0" smtClean="0"/>
              <a:t>. Maximização do lucro a partir da função de custos</a:t>
            </a:r>
            <a:endParaRPr lang="pt-BR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0540417"/>
              </p:ext>
            </p:extLst>
          </p:nvPr>
        </p:nvGraphicFramePr>
        <p:xfrm>
          <a:off x="343334" y="1700808"/>
          <a:ext cx="8457331" cy="10644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8" name="Equação" r:id="rId3" imgW="3301920" imgH="419040" progId="Equation.3">
                  <p:embed/>
                </p:oleObj>
              </mc:Choice>
              <mc:Fallback>
                <p:oleObj name="Equação" r:id="rId3" imgW="33019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334" y="1700808"/>
                        <a:ext cx="8457331" cy="10644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6433712"/>
              </p:ext>
            </p:extLst>
          </p:nvPr>
        </p:nvGraphicFramePr>
        <p:xfrm>
          <a:off x="3726160" y="2924944"/>
          <a:ext cx="1691680" cy="1043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9" name="Equação" r:id="rId5" imgW="571252" imgH="355446" progId="Equation.3">
                  <p:embed/>
                </p:oleObj>
              </mc:Choice>
              <mc:Fallback>
                <p:oleObj name="Equação" r:id="rId5" imgW="571252" imgH="35544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6160" y="2924944"/>
                        <a:ext cx="1691680" cy="10432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210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r>
              <a:rPr lang="pt-BR" dirty="0"/>
              <a:t>Devido ao fato de cada empresa de um setor competitivo vender apenas uma pequena fração das vendas ocorridas no setor, a quantidade que a empresa decidir vender não terá impacto sobre o preço de mercado do </a:t>
            </a:r>
            <a:r>
              <a:rPr lang="pt-BR" dirty="0" smtClean="0"/>
              <a:t>produto.</a:t>
            </a:r>
          </a:p>
          <a:p>
            <a:r>
              <a:rPr lang="pt-BR" dirty="0" smtClean="0"/>
              <a:t>O </a:t>
            </a:r>
            <a:r>
              <a:rPr lang="pt-BR" dirty="0"/>
              <a:t>preço de mercado é determinado pelas curvas da demanda e da oferta do setor. Portanto, a empresa competitiva é uma aceitadora de </a:t>
            </a:r>
            <a:r>
              <a:rPr lang="pt-BR" dirty="0" smtClean="0"/>
              <a:t>preços.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5</a:t>
            </a:r>
            <a:r>
              <a:rPr lang="pt-BR" dirty="0" smtClean="0"/>
              <a:t>. </a:t>
            </a:r>
            <a:r>
              <a:rPr lang="pt-BR" dirty="0">
                <a:effectLst/>
              </a:rPr>
              <a:t>Demanda e receita marginal para empresas </a:t>
            </a:r>
            <a:r>
              <a:rPr lang="pt-BR" dirty="0" smtClean="0">
                <a:effectLst/>
              </a:rPr>
              <a:t>competitivas</a:t>
            </a:r>
            <a:endParaRPr lang="pt-BR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5574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r>
              <a:rPr lang="pt-BR" dirty="0"/>
              <a:t>Lembremo-nos aqui de que a aceitação de preços é uma suposição fundamental da competição total. A empresa que aceita preços sabe que sua decisão de produção não terá impacto sobre o preço do </a:t>
            </a:r>
            <a:r>
              <a:rPr lang="pt-BR" dirty="0" smtClean="0"/>
              <a:t>produto.</a:t>
            </a:r>
          </a:p>
          <a:p>
            <a:r>
              <a:rPr lang="pt-BR" dirty="0"/>
              <a:t>Por exemplo, quando um fazendeiro está decidindo em quantos hectares plantará milho em um determinado ano, ele segue o preço de mercado do </a:t>
            </a:r>
            <a:r>
              <a:rPr lang="pt-BR" dirty="0" smtClean="0"/>
              <a:t>milho. </a:t>
            </a:r>
            <a:r>
              <a:rPr lang="pt-BR" dirty="0"/>
              <a:t>Tal preço não será afetado por sua decisão sobre a quantidade de hectares em que plantará. </a:t>
            </a:r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5</a:t>
            </a:r>
            <a:r>
              <a:rPr lang="pt-BR" dirty="0" smtClean="0"/>
              <a:t>. </a:t>
            </a:r>
            <a:r>
              <a:rPr lang="pt-BR" dirty="0">
                <a:effectLst/>
              </a:rPr>
              <a:t>Demanda e receita marginal para empresas </a:t>
            </a:r>
            <a:r>
              <a:rPr lang="pt-BR" dirty="0" smtClean="0">
                <a:effectLst/>
              </a:rPr>
              <a:t>competitivas</a:t>
            </a:r>
            <a:endParaRPr lang="pt-BR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3692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r>
              <a:rPr lang="pt-BR" dirty="0" smtClean="0"/>
              <a:t>Frequentemente </a:t>
            </a:r>
            <a:r>
              <a:rPr lang="pt-BR" dirty="0"/>
              <a:t>estaremos interessados em fazer distinção entre as curvas da demanda de mercado e as curvas da demanda com as quais uma determinada empresa se </a:t>
            </a:r>
            <a:r>
              <a:rPr lang="pt-BR" dirty="0" smtClean="0"/>
              <a:t>defronta.</a:t>
            </a:r>
          </a:p>
          <a:p>
            <a:r>
              <a:rPr lang="pt-BR" dirty="0" smtClean="0"/>
              <a:t>Adotaremos para a </a:t>
            </a:r>
            <a:r>
              <a:rPr lang="pt-BR" dirty="0"/>
              <a:t>produção e a demanda do mercado letras maiúsculas (Q e D), sendo </a:t>
            </a:r>
            <a:r>
              <a:rPr lang="pt-BR" dirty="0" smtClean="0"/>
              <a:t>que a </a:t>
            </a:r>
            <a:r>
              <a:rPr lang="pt-BR" dirty="0"/>
              <a:t>produção e a demanda da empresa serão indicadas por letras minúsculas (q e d). </a:t>
            </a:r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5</a:t>
            </a:r>
            <a:r>
              <a:rPr lang="pt-BR" dirty="0" smtClean="0"/>
              <a:t>. </a:t>
            </a:r>
            <a:r>
              <a:rPr lang="pt-BR" dirty="0">
                <a:effectLst/>
              </a:rPr>
              <a:t>Demanda e receita marginal para empresas </a:t>
            </a:r>
            <a:r>
              <a:rPr lang="pt-BR" dirty="0" smtClean="0">
                <a:effectLst/>
              </a:rPr>
              <a:t>competitivas</a:t>
            </a:r>
            <a:endParaRPr lang="pt-BR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9588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r>
              <a:rPr lang="pt-BR" dirty="0"/>
              <a:t>Como aceita preços, a curva da demanda, d, com que se defronta uma determinada empresa competitiva é representada por uma linha </a:t>
            </a:r>
            <a:r>
              <a:rPr lang="pt-BR" dirty="0" smtClean="0"/>
              <a:t>horizontal.</a:t>
            </a:r>
          </a:p>
          <a:p>
            <a:r>
              <a:rPr lang="pt-BR" dirty="0" smtClean="0"/>
              <a:t>Na figura a seguir, a </a:t>
            </a:r>
            <a:r>
              <a:rPr lang="pt-BR" dirty="0"/>
              <a:t>curva demanda do fazendeiro corresponde a um preço de $18 por saca de milho. O eixo horizontal mede a quantidade de milho que o fazendeiro pode vender; o eixo vertical mede o preço.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5</a:t>
            </a:r>
            <a:r>
              <a:rPr lang="pt-BR" dirty="0" smtClean="0"/>
              <a:t>. </a:t>
            </a:r>
            <a:r>
              <a:rPr lang="pt-BR" dirty="0">
                <a:effectLst/>
              </a:rPr>
              <a:t>Demanda e receita marginal para empresas </a:t>
            </a:r>
            <a:r>
              <a:rPr lang="pt-BR" dirty="0" smtClean="0">
                <a:effectLst/>
              </a:rPr>
              <a:t>competitivas</a:t>
            </a:r>
            <a:endParaRPr lang="pt-BR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891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5</a:t>
            </a:r>
            <a:r>
              <a:rPr lang="pt-BR" dirty="0" smtClean="0"/>
              <a:t>. </a:t>
            </a:r>
            <a:r>
              <a:rPr lang="pt-BR" dirty="0">
                <a:effectLst/>
              </a:rPr>
              <a:t>Demanda e receita marginal para empresas </a:t>
            </a:r>
            <a:r>
              <a:rPr lang="pt-BR" dirty="0" smtClean="0">
                <a:effectLst/>
              </a:rPr>
              <a:t>competitivas</a:t>
            </a:r>
            <a:endParaRPr lang="pt-BR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pSp>
        <p:nvGrpSpPr>
          <p:cNvPr id="36" name="Grupo 35"/>
          <p:cNvGrpSpPr>
            <a:grpSpLocks noChangeAspect="1"/>
          </p:cNvGrpSpPr>
          <p:nvPr/>
        </p:nvGrpSpPr>
        <p:grpSpPr>
          <a:xfrm>
            <a:off x="1080224" y="1916832"/>
            <a:ext cx="6983553" cy="4176464"/>
            <a:chOff x="1115617" y="1916832"/>
            <a:chExt cx="6261118" cy="3744417"/>
          </a:xfrm>
        </p:grpSpPr>
        <p:sp>
          <p:nvSpPr>
            <p:cNvPr id="5" name="AutoShape 25"/>
            <p:cNvSpPr>
              <a:spLocks noChangeShapeType="1"/>
            </p:cNvSpPr>
            <p:nvPr/>
          </p:nvSpPr>
          <p:spPr bwMode="auto">
            <a:xfrm flipV="1">
              <a:off x="2736867" y="1916832"/>
              <a:ext cx="0" cy="3277822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7" name="AutoShape 24"/>
            <p:cNvSpPr>
              <a:spLocks noChangeShapeType="1"/>
            </p:cNvSpPr>
            <p:nvPr/>
          </p:nvSpPr>
          <p:spPr bwMode="auto">
            <a:xfrm>
              <a:off x="2736867" y="4882981"/>
              <a:ext cx="4639867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8" name="Text Box 23"/>
            <p:cNvSpPr txBox="1">
              <a:spLocks noChangeArrowheads="1"/>
            </p:cNvSpPr>
            <p:nvPr/>
          </p:nvSpPr>
          <p:spPr bwMode="auto">
            <a:xfrm>
              <a:off x="1115617" y="1916832"/>
              <a:ext cx="1526050" cy="576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Preço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($ por saca) </a:t>
              </a:r>
              <a:endPara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9" name="Text Box 22"/>
            <p:cNvSpPr txBox="1">
              <a:spLocks noChangeArrowheads="1"/>
            </p:cNvSpPr>
            <p:nvPr/>
          </p:nvSpPr>
          <p:spPr bwMode="auto">
            <a:xfrm>
              <a:off x="6053579" y="5051075"/>
              <a:ext cx="1323156" cy="610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Produção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(saca) </a:t>
              </a:r>
              <a:endPara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3266130" y="4882981"/>
              <a:ext cx="1051468" cy="672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100</a:t>
              </a:r>
              <a:endPara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1" name="Text Box 20"/>
            <p:cNvSpPr txBox="1">
              <a:spLocks noChangeArrowheads="1"/>
            </p:cNvSpPr>
            <p:nvPr/>
          </p:nvSpPr>
          <p:spPr bwMode="auto">
            <a:xfrm>
              <a:off x="4741008" y="4882980"/>
              <a:ext cx="1051468" cy="672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200</a:t>
              </a:r>
              <a:endPara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2" name="Text Box 19"/>
            <p:cNvSpPr txBox="1">
              <a:spLocks noChangeArrowheads="1"/>
            </p:cNvSpPr>
            <p:nvPr/>
          </p:nvSpPr>
          <p:spPr bwMode="auto">
            <a:xfrm>
              <a:off x="1523158" y="3307105"/>
              <a:ext cx="1051468" cy="672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18</a:t>
              </a:r>
              <a:endPara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0" name="AutoShape 11"/>
            <p:cNvSpPr>
              <a:spLocks noChangeShapeType="1"/>
            </p:cNvSpPr>
            <p:nvPr/>
          </p:nvSpPr>
          <p:spPr bwMode="auto">
            <a:xfrm>
              <a:off x="2803908" y="3615276"/>
              <a:ext cx="3539000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4" name="AutoShape 7"/>
            <p:cNvSpPr>
              <a:spLocks noChangeShapeType="1"/>
            </p:cNvSpPr>
            <p:nvPr/>
          </p:nvSpPr>
          <p:spPr bwMode="auto">
            <a:xfrm flipV="1">
              <a:off x="3791864" y="4842258"/>
              <a:ext cx="0" cy="147082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5" name="AutoShape 6"/>
            <p:cNvSpPr>
              <a:spLocks noChangeShapeType="1"/>
            </p:cNvSpPr>
            <p:nvPr/>
          </p:nvSpPr>
          <p:spPr bwMode="auto">
            <a:xfrm flipV="1">
              <a:off x="5266742" y="4842258"/>
              <a:ext cx="0" cy="147082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9" name="Text Box 2"/>
            <p:cNvSpPr txBox="1">
              <a:spLocks noChangeArrowheads="1"/>
            </p:cNvSpPr>
            <p:nvPr/>
          </p:nvSpPr>
          <p:spPr bwMode="auto">
            <a:xfrm>
              <a:off x="6525329" y="3279089"/>
              <a:ext cx="525734" cy="672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ea typeface="Times New Roman" pitchFamily="18" charset="0"/>
                  <a:cs typeface="Calibri" pitchFamily="34" charset="0"/>
                </a:rPr>
                <a:t>d</a:t>
              </a:r>
              <a:endParaRPr kumimoji="0" lang="pt-B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endParaRPr>
            </a:p>
          </p:txBody>
        </p:sp>
      </p:grpSp>
      <p:sp>
        <p:nvSpPr>
          <p:cNvPr id="31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4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874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Uma </a:t>
            </a:r>
            <a:r>
              <a:rPr lang="pt-BR" dirty="0"/>
              <a:t>empresa competitiva fornece apenas uma pequena parte da produção total de todas as empresas de um setor. Portanto, para a empresa, o preço do produto é dado pelo mercado, e ela escolhe seu nível de produção assumindo que o preço de mercado não será afetado por sua </a:t>
            </a:r>
            <a:r>
              <a:rPr lang="pt-BR" dirty="0" smtClean="0"/>
              <a:t>escolha.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5</a:t>
            </a:r>
            <a:r>
              <a:rPr lang="pt-BR" dirty="0" smtClean="0"/>
              <a:t>. </a:t>
            </a:r>
            <a:r>
              <a:rPr lang="pt-BR" dirty="0">
                <a:effectLst/>
              </a:rPr>
              <a:t>Demanda e receita marginal para empresas </a:t>
            </a:r>
            <a:r>
              <a:rPr lang="pt-BR" dirty="0" smtClean="0">
                <a:effectLst/>
              </a:rPr>
              <a:t>competitivas</a:t>
            </a:r>
            <a:endParaRPr lang="pt-BR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65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A </a:t>
            </a:r>
            <a:r>
              <a:rPr lang="pt-BR" dirty="0"/>
              <a:t>curva da demanda com a qual a empresa se defronta é perfeitamente elástica, mesmo que a curva da demanda de mercado </a:t>
            </a:r>
            <a:r>
              <a:rPr lang="pt-BR" dirty="0" smtClean="0"/>
              <a:t>apresente </a:t>
            </a:r>
            <a:r>
              <a:rPr lang="pt-BR" dirty="0"/>
              <a:t>inclinação </a:t>
            </a:r>
            <a:r>
              <a:rPr lang="pt-BR" dirty="0" smtClean="0"/>
              <a:t>descendente, como apresentado nas figuras a seguir.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5</a:t>
            </a:r>
            <a:r>
              <a:rPr lang="pt-BR" dirty="0" smtClean="0"/>
              <a:t>. </a:t>
            </a:r>
            <a:r>
              <a:rPr lang="pt-BR" dirty="0">
                <a:effectLst/>
              </a:rPr>
              <a:t>Demanda e receita marginal para empresas </a:t>
            </a:r>
            <a:r>
              <a:rPr lang="pt-BR" dirty="0" smtClean="0">
                <a:effectLst/>
              </a:rPr>
              <a:t>competitivas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5816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5600" indent="-219075">
              <a:tabLst>
                <a:tab pos="355600" algn="l"/>
              </a:tabLst>
            </a:pPr>
            <a:r>
              <a:rPr lang="pt-BR" dirty="0" smtClean="0"/>
              <a:t>Exemplo</a:t>
            </a:r>
            <a:endParaRPr lang="pt-BR" dirty="0"/>
          </a:p>
          <a:p>
            <a:pPr marL="611632" lvl="1" indent="-219075">
              <a:tabLst>
                <a:tab pos="355600" algn="l"/>
              </a:tabLst>
            </a:pPr>
            <a:r>
              <a:rPr lang="pt-BR" dirty="0" smtClean="0"/>
              <a:t>A tabela acima pode ser expressa matematicamente pela equação abaixo</a:t>
            </a:r>
          </a:p>
          <a:p>
            <a:pPr marL="611632" lvl="1" indent="-219075">
              <a:tabLst>
                <a:tab pos="355600" algn="l"/>
              </a:tabLst>
            </a:pPr>
            <a:endParaRPr lang="pt-BR" dirty="0"/>
          </a:p>
          <a:p>
            <a:pPr marL="611632" lvl="1" indent="-219075">
              <a:tabLst>
                <a:tab pos="355600" algn="l"/>
              </a:tabLst>
            </a:pPr>
            <a:endParaRPr lang="pt-BR" dirty="0" smtClean="0"/>
          </a:p>
          <a:p>
            <a:pPr marL="611632" lvl="1" indent="-219075">
              <a:tabLst>
                <a:tab pos="355600" algn="l"/>
              </a:tabLst>
            </a:pPr>
            <a:r>
              <a:rPr lang="pt-BR" dirty="0" smtClean="0"/>
              <a:t>Em que:</a:t>
            </a:r>
          </a:p>
          <a:p>
            <a:pPr marL="849376" lvl="2" indent="-219075">
              <a:tabLst>
                <a:tab pos="355600" algn="l"/>
              </a:tabLst>
            </a:pPr>
            <a:r>
              <a:rPr lang="pt-BR" dirty="0" smtClean="0"/>
              <a:t>Y = peso total de terneiro, em kg</a:t>
            </a:r>
          </a:p>
          <a:p>
            <a:pPr marL="849376" lvl="2" indent="-219075">
              <a:tabLst>
                <a:tab pos="355600" algn="l"/>
              </a:tabLst>
            </a:pPr>
            <a:r>
              <a:rPr lang="pt-BR" dirty="0" smtClean="0"/>
              <a:t>X = quantidade de ração consumida, em kg</a:t>
            </a:r>
          </a:p>
          <a:p>
            <a:pPr marL="611632" lvl="1" indent="-219075">
              <a:tabLst>
                <a:tab pos="355600" algn="l"/>
              </a:tabLst>
            </a:pPr>
            <a:r>
              <a:rPr lang="pt-BR" dirty="0" smtClean="0"/>
              <a:t>Considerações</a:t>
            </a:r>
          </a:p>
          <a:p>
            <a:pPr marL="849376" lvl="2" indent="-219075">
              <a:tabLst>
                <a:tab pos="355600" algn="l"/>
              </a:tabLst>
            </a:pPr>
            <a:r>
              <a:rPr lang="pt-BR" dirty="0"/>
              <a:t>Equação = função contínua</a:t>
            </a:r>
          </a:p>
          <a:p>
            <a:pPr marL="849376" lvl="2" indent="-219075">
              <a:tabLst>
                <a:tab pos="355600" algn="l"/>
              </a:tabLst>
            </a:pPr>
            <a:r>
              <a:rPr lang="pt-BR" dirty="0"/>
              <a:t>Tabela = função tabular = dados discretos</a:t>
            </a:r>
          </a:p>
          <a:p>
            <a:pPr marL="611632" lvl="1" indent="-219075">
              <a:tabLst>
                <a:tab pos="355600" algn="l"/>
              </a:tabLst>
            </a:pPr>
            <a:endParaRPr lang="pt-BR" dirty="0"/>
          </a:p>
          <a:p>
            <a:pPr marL="849376" lvl="2" indent="-219075">
              <a:tabLst>
                <a:tab pos="355600" algn="l"/>
              </a:tabLst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514779"/>
              </p:ext>
            </p:extLst>
          </p:nvPr>
        </p:nvGraphicFramePr>
        <p:xfrm>
          <a:off x="2915182" y="2807113"/>
          <a:ext cx="3313636" cy="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04" name="Equação" r:id="rId3" imgW="1155700" imgH="190500" progId="Equation.3">
                  <p:embed/>
                </p:oleObj>
              </mc:Choice>
              <mc:Fallback>
                <p:oleObj name="Equação" r:id="rId3" imgW="1155700" imgH="1905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182" y="2807113"/>
                        <a:ext cx="3313636" cy="54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301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5</a:t>
            </a:r>
            <a:r>
              <a:rPr lang="pt-BR" dirty="0" smtClean="0"/>
              <a:t>. </a:t>
            </a:r>
            <a:r>
              <a:rPr lang="pt-BR" dirty="0">
                <a:effectLst/>
              </a:rPr>
              <a:t>Demanda e receita marginal para empresas </a:t>
            </a:r>
            <a:r>
              <a:rPr lang="pt-BR" dirty="0" smtClean="0">
                <a:effectLst/>
              </a:rPr>
              <a:t>competitivas</a:t>
            </a:r>
            <a:endParaRPr lang="pt-BR" dirty="0"/>
          </a:p>
        </p:txBody>
      </p:sp>
      <p:sp>
        <p:nvSpPr>
          <p:cNvPr id="31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4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upo 13"/>
          <p:cNvGrpSpPr>
            <a:grpSpLocks noChangeAspect="1"/>
          </p:cNvGrpSpPr>
          <p:nvPr/>
        </p:nvGrpSpPr>
        <p:grpSpPr>
          <a:xfrm>
            <a:off x="4541222" y="2117344"/>
            <a:ext cx="4495274" cy="3615912"/>
            <a:chOff x="2059239" y="1426384"/>
            <a:chExt cx="6221174" cy="5004191"/>
          </a:xfrm>
        </p:grpSpPr>
        <p:sp>
          <p:nvSpPr>
            <p:cNvPr id="19" name="AutoShape 18"/>
            <p:cNvSpPr>
              <a:spLocks noChangeShapeType="1"/>
            </p:cNvSpPr>
            <p:nvPr/>
          </p:nvSpPr>
          <p:spPr bwMode="auto">
            <a:xfrm flipV="1">
              <a:off x="2977681" y="1707834"/>
              <a:ext cx="0" cy="3727118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2" name="Text Box 16"/>
            <p:cNvSpPr txBox="1">
              <a:spLocks noChangeArrowheads="1"/>
            </p:cNvSpPr>
            <p:nvPr/>
          </p:nvSpPr>
          <p:spPr bwMode="auto">
            <a:xfrm>
              <a:off x="2059239" y="1426384"/>
              <a:ext cx="875037" cy="2313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Preço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($ por saca) </a:t>
              </a:r>
              <a:endPara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5163993" y="5613839"/>
              <a:ext cx="3116420" cy="8167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Produção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(milhões de sacas) </a:t>
              </a:r>
              <a:endPara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6" name="Text Box 14"/>
            <p:cNvSpPr txBox="1">
              <a:spLocks noChangeArrowheads="1"/>
            </p:cNvSpPr>
            <p:nvPr/>
          </p:nvSpPr>
          <p:spPr bwMode="auto">
            <a:xfrm>
              <a:off x="3738765" y="5120376"/>
              <a:ext cx="1201684" cy="764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100</a:t>
              </a:r>
              <a:endPara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8" name="Text Box 13"/>
            <p:cNvSpPr txBox="1">
              <a:spLocks noChangeArrowheads="1"/>
            </p:cNvSpPr>
            <p:nvPr/>
          </p:nvSpPr>
          <p:spPr bwMode="auto">
            <a:xfrm>
              <a:off x="5163992" y="5174917"/>
              <a:ext cx="1201684" cy="764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200</a:t>
              </a:r>
              <a:endPara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30" name="Text Box 12"/>
            <p:cNvSpPr txBox="1">
              <a:spLocks noChangeArrowheads="1"/>
            </p:cNvSpPr>
            <p:nvPr/>
          </p:nvSpPr>
          <p:spPr bwMode="auto">
            <a:xfrm>
              <a:off x="2187786" y="3256819"/>
              <a:ext cx="746491" cy="764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18</a:t>
              </a:r>
              <a:endPara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33" name="AutoShape 10"/>
            <p:cNvSpPr>
              <a:spLocks noChangeShapeType="1"/>
            </p:cNvSpPr>
            <p:nvPr/>
          </p:nvSpPr>
          <p:spPr bwMode="auto">
            <a:xfrm>
              <a:off x="2977681" y="3639087"/>
              <a:ext cx="1858982" cy="0"/>
            </a:xfrm>
            <a:prstGeom prst="straightConnector1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4" name="AutoShape 9"/>
            <p:cNvSpPr>
              <a:spLocks noChangeShapeType="1"/>
            </p:cNvSpPr>
            <p:nvPr/>
          </p:nvSpPr>
          <p:spPr bwMode="auto">
            <a:xfrm>
              <a:off x="4813410" y="3629997"/>
              <a:ext cx="0" cy="1509164"/>
            </a:xfrm>
            <a:prstGeom prst="straightConnector1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5" name="AutoShape 8"/>
            <p:cNvSpPr>
              <a:spLocks noChangeShapeType="1"/>
            </p:cNvSpPr>
            <p:nvPr/>
          </p:nvSpPr>
          <p:spPr bwMode="auto">
            <a:xfrm>
              <a:off x="3614814" y="2189652"/>
              <a:ext cx="2189646" cy="267588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6" name="AutoShape 5"/>
            <p:cNvSpPr>
              <a:spLocks noChangeShapeType="1"/>
            </p:cNvSpPr>
            <p:nvPr/>
          </p:nvSpPr>
          <p:spPr bwMode="auto">
            <a:xfrm flipV="1">
              <a:off x="4339607" y="5091296"/>
              <a:ext cx="0" cy="167243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38" name="Text Box 1"/>
            <p:cNvSpPr txBox="1">
              <a:spLocks noChangeArrowheads="1"/>
            </p:cNvSpPr>
            <p:nvPr/>
          </p:nvSpPr>
          <p:spPr bwMode="auto">
            <a:xfrm>
              <a:off x="5415517" y="4355841"/>
              <a:ext cx="1201684" cy="764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ea typeface="Times New Roman" pitchFamily="18" charset="0"/>
                  <a:cs typeface="Calibri" pitchFamily="34" charset="0"/>
                </a:rPr>
                <a:t>D</a:t>
              </a:r>
              <a:endParaRPr kumimoji="0" lang="pt-B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39" name="AutoShape 5"/>
            <p:cNvSpPr>
              <a:spLocks noChangeShapeType="1"/>
            </p:cNvSpPr>
            <p:nvPr/>
          </p:nvSpPr>
          <p:spPr bwMode="auto">
            <a:xfrm flipV="1">
              <a:off x="5787079" y="5039898"/>
              <a:ext cx="0" cy="167243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21" name="AutoShape 17"/>
            <p:cNvSpPr>
              <a:spLocks noChangeShapeType="1"/>
            </p:cNvSpPr>
            <p:nvPr/>
          </p:nvSpPr>
          <p:spPr bwMode="auto">
            <a:xfrm>
              <a:off x="2977681" y="5120376"/>
              <a:ext cx="5302731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40" name="Grupo 39"/>
          <p:cNvGrpSpPr>
            <a:grpSpLocks noChangeAspect="1"/>
          </p:cNvGrpSpPr>
          <p:nvPr/>
        </p:nvGrpSpPr>
        <p:grpSpPr>
          <a:xfrm>
            <a:off x="107389" y="2204864"/>
            <a:ext cx="4752643" cy="3456385"/>
            <a:chOff x="1523158" y="1649090"/>
            <a:chExt cx="5853577" cy="4257046"/>
          </a:xfrm>
        </p:grpSpPr>
        <p:sp>
          <p:nvSpPr>
            <p:cNvPr id="41" name="AutoShape 25"/>
            <p:cNvSpPr>
              <a:spLocks noChangeShapeType="1"/>
            </p:cNvSpPr>
            <p:nvPr/>
          </p:nvSpPr>
          <p:spPr bwMode="auto">
            <a:xfrm flipV="1">
              <a:off x="2736867" y="1916832"/>
              <a:ext cx="0" cy="3277822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2" name="AutoShape 24"/>
            <p:cNvSpPr>
              <a:spLocks noChangeShapeType="1"/>
            </p:cNvSpPr>
            <p:nvPr/>
          </p:nvSpPr>
          <p:spPr bwMode="auto">
            <a:xfrm>
              <a:off x="2736867" y="4882981"/>
              <a:ext cx="4639867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3" name="Text Box 23"/>
            <p:cNvSpPr txBox="1">
              <a:spLocks noChangeArrowheads="1"/>
            </p:cNvSpPr>
            <p:nvPr/>
          </p:nvSpPr>
          <p:spPr bwMode="auto">
            <a:xfrm>
              <a:off x="1901474" y="1649090"/>
              <a:ext cx="740193" cy="30349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Preço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($ por saca) </a:t>
              </a:r>
              <a:endPara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4" name="Text Box 22"/>
            <p:cNvSpPr txBox="1">
              <a:spLocks noChangeArrowheads="1"/>
            </p:cNvSpPr>
            <p:nvPr/>
          </p:nvSpPr>
          <p:spPr bwMode="auto">
            <a:xfrm>
              <a:off x="5792476" y="5295962"/>
              <a:ext cx="1584259" cy="610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Produção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(saca) </a:t>
              </a:r>
              <a:endPara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5" name="Text Box 21"/>
            <p:cNvSpPr txBox="1">
              <a:spLocks noChangeArrowheads="1"/>
            </p:cNvSpPr>
            <p:nvPr/>
          </p:nvSpPr>
          <p:spPr bwMode="auto">
            <a:xfrm>
              <a:off x="3266130" y="4882981"/>
              <a:ext cx="1051468" cy="672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100</a:t>
              </a:r>
              <a:endPara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6" name="Text Box 20"/>
            <p:cNvSpPr txBox="1">
              <a:spLocks noChangeArrowheads="1"/>
            </p:cNvSpPr>
            <p:nvPr/>
          </p:nvSpPr>
          <p:spPr bwMode="auto">
            <a:xfrm>
              <a:off x="4741008" y="4882980"/>
              <a:ext cx="1051468" cy="672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200</a:t>
              </a:r>
              <a:endPara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7" name="Text Box 19"/>
            <p:cNvSpPr txBox="1">
              <a:spLocks noChangeArrowheads="1"/>
            </p:cNvSpPr>
            <p:nvPr/>
          </p:nvSpPr>
          <p:spPr bwMode="auto">
            <a:xfrm>
              <a:off x="1523158" y="3307105"/>
              <a:ext cx="1051468" cy="672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18</a:t>
              </a:r>
              <a:endParaRPr kumimoji="0" lang="pt-B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8" name="AutoShape 11"/>
            <p:cNvSpPr>
              <a:spLocks noChangeShapeType="1"/>
            </p:cNvSpPr>
            <p:nvPr/>
          </p:nvSpPr>
          <p:spPr bwMode="auto">
            <a:xfrm>
              <a:off x="2803908" y="3615276"/>
              <a:ext cx="3539000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49" name="AutoShape 7"/>
            <p:cNvSpPr>
              <a:spLocks noChangeShapeType="1"/>
            </p:cNvSpPr>
            <p:nvPr/>
          </p:nvSpPr>
          <p:spPr bwMode="auto">
            <a:xfrm flipV="1">
              <a:off x="3791864" y="4842258"/>
              <a:ext cx="0" cy="147082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0" name="AutoShape 6"/>
            <p:cNvSpPr>
              <a:spLocks noChangeShapeType="1"/>
            </p:cNvSpPr>
            <p:nvPr/>
          </p:nvSpPr>
          <p:spPr bwMode="auto">
            <a:xfrm flipV="1">
              <a:off x="5266742" y="4842258"/>
              <a:ext cx="0" cy="147082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51" name="Text Box 2"/>
            <p:cNvSpPr txBox="1">
              <a:spLocks noChangeArrowheads="1"/>
            </p:cNvSpPr>
            <p:nvPr/>
          </p:nvSpPr>
          <p:spPr bwMode="auto">
            <a:xfrm>
              <a:off x="6525329" y="3279089"/>
              <a:ext cx="525734" cy="672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ea typeface="Times New Roman" pitchFamily="18" charset="0"/>
                  <a:cs typeface="Calibri" pitchFamily="34" charset="0"/>
                </a:rPr>
                <a:t>d</a:t>
              </a:r>
              <a:endParaRPr kumimoji="0" lang="pt-BR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582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r>
              <a:rPr lang="pt-BR" dirty="0" smtClean="0"/>
              <a:t>Comparando as duas curvas apresentadas anteriormente, a </a:t>
            </a:r>
            <a:r>
              <a:rPr lang="pt-BR" dirty="0"/>
              <a:t>curva da demanda de mercado mostra a quantidade de milho que todos os consumidores adquirirão a cada possível </a:t>
            </a:r>
            <a:r>
              <a:rPr lang="pt-BR" dirty="0" smtClean="0"/>
              <a:t>preço, enquanto que a </a:t>
            </a:r>
            <a:r>
              <a:rPr lang="pt-BR" dirty="0"/>
              <a:t>curva da demanda tem inclinação descendente, pois os consumidores adquirem mais milho quando os preços são menores</a:t>
            </a:r>
            <a:r>
              <a:rPr lang="pt-BR" dirty="0" smtClean="0"/>
              <a:t>.</a:t>
            </a:r>
            <a:endParaRPr lang="pt-BR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5</a:t>
            </a:r>
            <a:r>
              <a:rPr lang="pt-BR" dirty="0" smtClean="0"/>
              <a:t>. </a:t>
            </a:r>
            <a:r>
              <a:rPr lang="pt-BR" dirty="0">
                <a:effectLst/>
              </a:rPr>
              <a:t>Demanda e receita marginal para empresas </a:t>
            </a:r>
            <a:r>
              <a:rPr lang="pt-BR" dirty="0" smtClean="0">
                <a:effectLst/>
              </a:rPr>
              <a:t>competitivas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6115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r>
              <a:rPr lang="pt-BR" dirty="0"/>
              <a:t>A curva da demanda com a qual a empresa se defronta, entretanto, é horizontal, porque as vendas da empresa não têm nenhum impacto sobre o preço de </a:t>
            </a:r>
            <a:r>
              <a:rPr lang="pt-BR" dirty="0" smtClean="0"/>
              <a:t>mercado.</a:t>
            </a:r>
          </a:p>
          <a:p>
            <a:r>
              <a:rPr lang="pt-BR" dirty="0" smtClean="0"/>
              <a:t>Suponhamos </a:t>
            </a:r>
            <a:r>
              <a:rPr lang="pt-BR" dirty="0"/>
              <a:t>que a empresa tenha elevado suas vendas de 100 para 200 sacas de milho. Isso não teria praticamente nenhum impacto no mercado, pois a produção do setor é de 100 milhões de </a:t>
            </a:r>
            <a:r>
              <a:rPr lang="pt-BR" dirty="0" smtClean="0"/>
              <a:t>sacas.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5</a:t>
            </a:r>
            <a:r>
              <a:rPr lang="pt-BR" dirty="0" smtClean="0"/>
              <a:t>. </a:t>
            </a:r>
            <a:r>
              <a:rPr lang="pt-BR" dirty="0">
                <a:effectLst/>
              </a:rPr>
              <a:t>Demanda e receita marginal para empresas </a:t>
            </a:r>
            <a:r>
              <a:rPr lang="pt-BR" dirty="0" smtClean="0">
                <a:effectLst/>
              </a:rPr>
              <a:t>competitivas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6012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r>
              <a:rPr lang="pt-BR" dirty="0"/>
              <a:t>O preço é determinado pela interação entre todas as empresas e todos os consumidores do mercado, e não pela decisão de produção de uma única empresa</a:t>
            </a:r>
            <a:r>
              <a:rPr lang="pt-BR" dirty="0" smtClean="0"/>
              <a:t>.</a:t>
            </a:r>
          </a:p>
          <a:p>
            <a:r>
              <a:rPr lang="pt-BR" dirty="0"/>
              <a:t>Quando uma determinada empresa se defronta com uma curva da demanda horizontal, ela pode vender uma unidade adicional de produto sem que o preço sofra redução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5</a:t>
            </a:r>
            <a:r>
              <a:rPr lang="pt-BR" dirty="0" smtClean="0"/>
              <a:t>. </a:t>
            </a:r>
            <a:r>
              <a:rPr lang="pt-BR" dirty="0">
                <a:effectLst/>
              </a:rPr>
              <a:t>Demanda e receita marginal para empresas </a:t>
            </a:r>
            <a:r>
              <a:rPr lang="pt-BR" dirty="0" smtClean="0">
                <a:effectLst/>
              </a:rPr>
              <a:t>competitivas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1593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r>
              <a:rPr lang="pt-BR" dirty="0" smtClean="0"/>
              <a:t>Consequentemente, </a:t>
            </a:r>
            <a:r>
              <a:rPr lang="pt-BR" dirty="0"/>
              <a:t>a receita total aumenta em uma quantidade igual ao preço: uma saca de milho vendida por $18 gera uma receita adicional de $18. Assim, a </a:t>
            </a:r>
            <a:r>
              <a:rPr lang="pt-BR" dirty="0" smtClean="0"/>
              <a:t>receita marginal </a:t>
            </a:r>
            <a:r>
              <a:rPr lang="pt-BR" dirty="0"/>
              <a:t>é constante em $18. Ao mesmo tempo, a receita média recebida pela empresa é também de $18, pois cada saca de milho </a:t>
            </a:r>
            <a:r>
              <a:rPr lang="pt-BR" dirty="0" smtClean="0"/>
              <a:t>  produzida </a:t>
            </a:r>
            <a:r>
              <a:rPr lang="pt-BR" dirty="0"/>
              <a:t>será vendida por $</a:t>
            </a:r>
            <a:r>
              <a:rPr lang="pt-BR" dirty="0" smtClean="0"/>
              <a:t>18.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5</a:t>
            </a:r>
            <a:r>
              <a:rPr lang="pt-BR" dirty="0" smtClean="0"/>
              <a:t>. </a:t>
            </a:r>
            <a:r>
              <a:rPr lang="pt-BR" dirty="0">
                <a:effectLst/>
              </a:rPr>
              <a:t>Demanda e receita marginal para empresas </a:t>
            </a:r>
            <a:r>
              <a:rPr lang="pt-BR" dirty="0" smtClean="0">
                <a:effectLst/>
              </a:rPr>
              <a:t>competitivas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29077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r>
              <a:rPr lang="pt-BR" dirty="0"/>
              <a:t>Como a curva da demanda com a qual uma empresa competitiva se defronta vem a ser  horizontal, de tal modo </a:t>
            </a:r>
            <a:r>
              <a:rPr lang="pt-BR" dirty="0" smtClean="0"/>
              <a:t>que </a:t>
            </a:r>
            <a:r>
              <a:rPr lang="pt-BR" dirty="0" err="1" smtClean="0"/>
              <a:t>RMg</a:t>
            </a:r>
            <a:r>
              <a:rPr lang="pt-BR" dirty="0" smtClean="0"/>
              <a:t> </a:t>
            </a:r>
            <a:r>
              <a:rPr lang="pt-BR" dirty="0"/>
              <a:t>= </a:t>
            </a:r>
            <a:r>
              <a:rPr lang="pt-BR" dirty="0" smtClean="0"/>
              <a:t>P , a </a:t>
            </a:r>
            <a:r>
              <a:rPr lang="pt-BR" dirty="0"/>
              <a:t>regra geral para maximização de lucros pode ser simplificada. A abordagem marginal para o lucro define que uma firma deve tomar qualquer ação que adicione mais à sua receita que ao seu custo.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6</a:t>
            </a:r>
            <a:r>
              <a:rPr lang="pt-BR" dirty="0" smtClean="0"/>
              <a:t>. </a:t>
            </a:r>
            <a:r>
              <a:rPr lang="pt-BR" dirty="0">
                <a:effectLst/>
              </a:rPr>
              <a:t>Maximização de lucros por empresas </a:t>
            </a:r>
            <a:r>
              <a:rPr lang="pt-BR" dirty="0" smtClean="0">
                <a:effectLst/>
              </a:rPr>
              <a:t>competitivas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3466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r>
              <a:rPr lang="pt-BR" dirty="0"/>
              <a:t>Assim, a empresa competitiva deve escolher seu nível de produção de tal forma que seu custo marginal seja igual ao </a:t>
            </a:r>
            <a:r>
              <a:rPr lang="pt-BR" dirty="0" smtClean="0"/>
              <a:t>preço:</a:t>
            </a:r>
          </a:p>
          <a:p>
            <a:endParaRPr lang="pt-BR" dirty="0" smtClean="0"/>
          </a:p>
          <a:p>
            <a:pPr marL="109728" indent="0" algn="ctr">
              <a:buNone/>
            </a:pPr>
            <a:r>
              <a:rPr lang="pt-BR" dirty="0" err="1" smtClean="0"/>
              <a:t>CMg</a:t>
            </a:r>
            <a:r>
              <a:rPr lang="pt-BR" dirty="0" smtClean="0"/>
              <a:t> </a:t>
            </a:r>
            <a:r>
              <a:rPr lang="pt-BR" dirty="0"/>
              <a:t>(q) = </a:t>
            </a:r>
            <a:r>
              <a:rPr lang="pt-BR" dirty="0" err="1"/>
              <a:t>RMg</a:t>
            </a:r>
            <a:r>
              <a:rPr lang="pt-BR" dirty="0"/>
              <a:t> = </a:t>
            </a:r>
            <a:r>
              <a:rPr lang="pt-BR" dirty="0" smtClean="0"/>
              <a:t>P</a:t>
            </a:r>
          </a:p>
          <a:p>
            <a:pPr marL="109728" indent="0" algn="ctr">
              <a:buNone/>
            </a:pPr>
            <a:endParaRPr lang="pt-BR" dirty="0"/>
          </a:p>
          <a:p>
            <a:r>
              <a:rPr lang="pt-BR" dirty="0"/>
              <a:t>Observe que essa é uma regra para a determinação do nível de produção, não do preço, pois as empresas competitivas seguem o preço fixado pelo mercado.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6</a:t>
            </a:r>
            <a:r>
              <a:rPr lang="pt-BR" dirty="0" smtClean="0"/>
              <a:t>. </a:t>
            </a:r>
            <a:r>
              <a:rPr lang="pt-BR" dirty="0">
                <a:effectLst/>
              </a:rPr>
              <a:t>Maximização de lucros por empresas </a:t>
            </a:r>
            <a:r>
              <a:rPr lang="pt-BR" dirty="0" smtClean="0">
                <a:effectLst/>
              </a:rPr>
              <a:t>competitivas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0993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/>
              <a:t>Quanto uma empresa deve produzir a curto prazo quando o tamanho de sua fábrica permanece </a:t>
            </a:r>
            <a:r>
              <a:rPr lang="pt-BR" dirty="0" smtClean="0"/>
              <a:t>inalterado?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A seguir serão demonstradas maneiras que uma </a:t>
            </a:r>
            <a:r>
              <a:rPr lang="pt-BR" dirty="0"/>
              <a:t>empresa pode utilizar informações sobre a receita e o custo para decidir sobre o nível de produção capaz de maximizar seus lucros. </a:t>
            </a:r>
          </a:p>
          <a:p>
            <a:pPr>
              <a:lnSpc>
                <a:spcPct val="150000"/>
              </a:lnSpc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/>
              <a:t>7</a:t>
            </a:r>
            <a:r>
              <a:rPr lang="pt-BR" dirty="0" smtClean="0"/>
              <a:t>. </a:t>
            </a:r>
            <a:r>
              <a:rPr lang="pt-BR" dirty="0">
                <a:effectLst/>
              </a:rPr>
              <a:t>Escolha do nível da produção a curto prazo </a:t>
            </a:r>
          </a:p>
        </p:txBody>
      </p:sp>
    </p:spTree>
    <p:extLst>
      <p:ext uri="{BB962C8B-B14F-4D97-AF65-F5344CB8AC3E}">
        <p14:creationId xmlns:p14="http://schemas.microsoft.com/office/powerpoint/2010/main" val="237676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Maximização de lucros a curto prazo por uma empresa competitiva </a:t>
            </a:r>
            <a:endParaRPr lang="pt-BR" dirty="0"/>
          </a:p>
          <a:p>
            <a:r>
              <a:rPr lang="pt-BR" dirty="0"/>
              <a:t>A curto prazo, uma empresa opera com uma quantidade fixa de capital e deve escolher os níveis de seus insumos variáveis (trabalho e </a:t>
            </a:r>
            <a:r>
              <a:rPr lang="pt-BR" dirty="0" smtClean="0"/>
              <a:t>matéria-prima</a:t>
            </a:r>
            <a:r>
              <a:rPr lang="pt-BR" dirty="0"/>
              <a:t>) para poder maximiza seus lucros. A </a:t>
            </a:r>
            <a:r>
              <a:rPr lang="pt-BR" dirty="0" smtClean="0"/>
              <a:t>figura a seguir apresenta </a:t>
            </a:r>
            <a:r>
              <a:rPr lang="pt-BR" dirty="0"/>
              <a:t>a decisão da empresa a curto prazo.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91051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Maximização de lucros a curto prazo por uma empresa </a:t>
            </a:r>
            <a:r>
              <a:rPr lang="pt-BR" b="1" dirty="0" smtClean="0"/>
              <a:t>competitiva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413" y="2274917"/>
            <a:ext cx="7279174" cy="4250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636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6525" indent="0">
              <a:lnSpc>
                <a:spcPct val="200000"/>
              </a:lnSpc>
              <a:buNone/>
              <a:tabLst>
                <a:tab pos="355600" algn="l"/>
              </a:tabLst>
            </a:pPr>
            <a:r>
              <a:rPr lang="pt-BR" b="1" dirty="0" smtClean="0"/>
              <a:t>1.1. Produtividade dos fatores</a:t>
            </a:r>
          </a:p>
          <a:p>
            <a:pPr marL="355600" indent="-219075">
              <a:lnSpc>
                <a:spcPct val="200000"/>
              </a:lnSpc>
              <a:tabLst>
                <a:tab pos="355600" algn="l"/>
              </a:tabLst>
            </a:pPr>
            <a:r>
              <a:rPr lang="pt-BR" dirty="0" smtClean="0"/>
              <a:t>Produção (Y) = Produto Físico Total (PFT)</a:t>
            </a:r>
          </a:p>
          <a:p>
            <a:pPr marL="611632" lvl="1" indent="-219075">
              <a:lnSpc>
                <a:spcPct val="200000"/>
              </a:lnSpc>
              <a:tabLst>
                <a:tab pos="355600" algn="l"/>
              </a:tabLst>
            </a:pPr>
            <a:r>
              <a:rPr lang="pt-BR" dirty="0" smtClean="0"/>
              <a:t>Produto físico médio = </a:t>
            </a:r>
            <a:r>
              <a:rPr lang="pt-BR" dirty="0" err="1" smtClean="0"/>
              <a:t>PFMe</a:t>
            </a:r>
            <a:endParaRPr lang="pt-BR" dirty="0"/>
          </a:p>
          <a:p>
            <a:pPr marL="611632" lvl="1" indent="-219075">
              <a:lnSpc>
                <a:spcPct val="200000"/>
              </a:lnSpc>
              <a:tabLst>
                <a:tab pos="355600" algn="l"/>
              </a:tabLst>
            </a:pPr>
            <a:r>
              <a:rPr lang="pt-BR" dirty="0" smtClean="0"/>
              <a:t>Produto físico marginal = </a:t>
            </a:r>
            <a:r>
              <a:rPr lang="pt-BR" dirty="0" err="1" smtClean="0"/>
              <a:t>PFMg</a:t>
            </a:r>
            <a:endParaRPr lang="pt-BR" dirty="0" smtClean="0"/>
          </a:p>
          <a:p>
            <a:pPr marL="630301" lvl="2" indent="0">
              <a:buNone/>
              <a:tabLst>
                <a:tab pos="355600" algn="l"/>
              </a:tabLst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Função de produção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617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Maximização de lucros a curto prazo por uma empresa competitiva </a:t>
            </a:r>
            <a:endParaRPr lang="pt-BR" dirty="0"/>
          </a:p>
          <a:p>
            <a:r>
              <a:rPr lang="pt-BR" dirty="0"/>
              <a:t>As curvas da receita média e da receita marginal são desenhadas como linhas horizontais no nível de preço igual a $40. Nessa figura, desenhamos a curva de custo total médio (</a:t>
            </a:r>
            <a:r>
              <a:rPr lang="pt-BR" dirty="0" err="1"/>
              <a:t>CTMe</a:t>
            </a:r>
            <a:r>
              <a:rPr lang="pt-BR" dirty="0"/>
              <a:t>), a curva de custo variável médio, </a:t>
            </a:r>
            <a:r>
              <a:rPr lang="pt-BR" dirty="0" err="1"/>
              <a:t>CVMe</a:t>
            </a:r>
            <a:r>
              <a:rPr lang="pt-BR" dirty="0"/>
              <a:t>, e a curva de custo marginal, </a:t>
            </a:r>
            <a:r>
              <a:rPr lang="pt-BR" dirty="0" err="1"/>
              <a:t>CMg</a:t>
            </a:r>
            <a:r>
              <a:rPr lang="pt-BR" dirty="0"/>
              <a:t>, para que possamos visualizar mais facilmente o lucro da empresa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50369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Maximização de lucros a curto prazo por uma empresa competitiva </a:t>
            </a:r>
            <a:endParaRPr lang="pt-BR" dirty="0"/>
          </a:p>
          <a:p>
            <a:r>
              <a:rPr lang="pt-BR" dirty="0"/>
              <a:t>A </a:t>
            </a:r>
            <a:r>
              <a:rPr lang="pt-BR" dirty="0" smtClean="0"/>
              <a:t>figura demonstra </a:t>
            </a:r>
            <a:r>
              <a:rPr lang="pt-BR" dirty="0"/>
              <a:t>que no curto prazo, a empresa maximiza seus lucros por meio da escolha de um nível de produção q*, no qual seu custo marginal, </a:t>
            </a:r>
            <a:r>
              <a:rPr lang="pt-BR" dirty="0" err="1"/>
              <a:t>CMg</a:t>
            </a:r>
            <a:r>
              <a:rPr lang="pt-BR" dirty="0"/>
              <a:t>, é igual ao preço, P (ou receita marginal, </a:t>
            </a:r>
            <a:r>
              <a:rPr lang="pt-BR" dirty="0" err="1"/>
              <a:t>RMg</a:t>
            </a:r>
            <a:r>
              <a:rPr lang="pt-BR" dirty="0"/>
              <a:t>), do produto. O lucro da empresa é medido pelo retângulo ABCD. Qualquer nível de produção inferior, q1, ou qualquer nível superior, q2, resultará em lucro menor.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1475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Maximização de lucros a curto prazo por uma empresa competitiva </a:t>
            </a:r>
            <a:endParaRPr lang="pt-BR" dirty="0"/>
          </a:p>
          <a:p>
            <a:r>
              <a:rPr lang="pt-BR" dirty="0"/>
              <a:t>O lucro é maximizado no ponto A, correspondendo ao nível de produção q* = 8 e preço de $40, pois a receita marginal é igual ao custo marginal nesse ponto. </a:t>
            </a:r>
            <a:r>
              <a:rPr lang="pt-BR" dirty="0" smtClean="0"/>
              <a:t>Em um </a:t>
            </a:r>
            <a:r>
              <a:rPr lang="pt-BR" dirty="0"/>
              <a:t>nível de produção mais baixo, digamos q1 = 7, a receita marginal é maior do que o custo marginal, portanto o lucro poderia ser aumentado por meio de uma elevação da produção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895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Maximização de lucros a curto prazo por uma empresa competitiva </a:t>
            </a:r>
            <a:endParaRPr lang="pt-BR" dirty="0"/>
          </a:p>
          <a:p>
            <a:r>
              <a:rPr lang="pt-BR" dirty="0"/>
              <a:t>A área sombreada entre q1 = 7 e q* mostra o lucro perdido associado ao nível de produção q1. Em um nível de produção mais elevado, digamos q2, o custo marginal é maior do que a receita marginal; sendo assim, uma redução no nível de produção poupa um custo que exceda a redução na receita. A área sombreada entre q* e q2 = 9 mostra o lucro perdido associado ao nível de produção q2.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61190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Maximização de lucros a curto prazo por uma empresa competitiva </a:t>
            </a:r>
            <a:endParaRPr lang="pt-BR" dirty="0"/>
          </a:p>
          <a:p>
            <a:r>
              <a:rPr lang="pt-BR" dirty="0"/>
              <a:t>As curvas </a:t>
            </a:r>
            <a:r>
              <a:rPr lang="pt-BR" dirty="0" err="1"/>
              <a:t>RMg</a:t>
            </a:r>
            <a:r>
              <a:rPr lang="pt-BR" dirty="0"/>
              <a:t> e </a:t>
            </a:r>
            <a:r>
              <a:rPr lang="pt-BR" dirty="0" err="1"/>
              <a:t>CMg</a:t>
            </a:r>
            <a:r>
              <a:rPr lang="pt-BR" dirty="0"/>
              <a:t> cruzam-se nos níveis de produção q0 e q*. Entretanto, no ponto q0 o lucro claramente não é maximizado. Um aumento na produção além de q0 resulta em um aumento no lucro, pois o custo marginal está muito abaixo da receita </a:t>
            </a:r>
            <a:r>
              <a:rPr lang="pt-BR" dirty="0" smtClean="0"/>
              <a:t>marginal.</a:t>
            </a:r>
            <a:r>
              <a:rPr lang="pt-BR" dirty="0"/>
              <a:t>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1942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Maximização de lucros a curto prazo por uma empresa competitiva </a:t>
            </a:r>
            <a:endParaRPr lang="pt-BR" dirty="0"/>
          </a:p>
          <a:p>
            <a:r>
              <a:rPr lang="pt-BR" dirty="0" smtClean="0"/>
              <a:t>Podemos </a:t>
            </a:r>
            <a:r>
              <a:rPr lang="pt-BR" dirty="0"/>
              <a:t>estabelecer a condição de maximização de lucro da seguinte forma: a receita marginal deve ser igual ao custo marginal em um ponto no qual a curva de custo marginal esteja subindo. Essa conclusão é muito importante porque se aplica às decisões de produção das empresas em mercados totalmente competitivos ou não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9205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Maximização de lucros a curto prazo por uma empresa competitiva </a:t>
            </a:r>
            <a:endParaRPr lang="pt-BR" dirty="0"/>
          </a:p>
          <a:p>
            <a:r>
              <a:rPr lang="pt-BR" dirty="0"/>
              <a:t>Podemos reescrevê-la da seguinte forma</a:t>
            </a:r>
            <a:r>
              <a:rPr lang="pt-BR" dirty="0" smtClean="0"/>
              <a:t>:</a:t>
            </a:r>
          </a:p>
          <a:p>
            <a:pPr marL="109728" indent="0">
              <a:buNone/>
            </a:pPr>
            <a:endParaRPr lang="pt-BR" dirty="0" smtClean="0"/>
          </a:p>
          <a:p>
            <a:pPr marL="109728" indent="0">
              <a:buNone/>
            </a:pPr>
            <a:r>
              <a:rPr lang="pt-BR" dirty="0" smtClean="0"/>
              <a:t>Regra </a:t>
            </a:r>
            <a:r>
              <a:rPr lang="pt-BR" dirty="0"/>
              <a:t>do Produto: se uma empresa está produzindo, ela deve fazê-lo em um nível em que a receita marginal seja igual ao custo marginal. 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7458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/>
              <a:t>A </a:t>
            </a:r>
            <a:r>
              <a:rPr lang="pt-BR" dirty="0" smtClean="0"/>
              <a:t>figura a seguir também </a:t>
            </a:r>
            <a:r>
              <a:rPr lang="pt-BR" dirty="0"/>
              <a:t>apresenta o lucro de uma empresa competitiva a curto </a:t>
            </a:r>
            <a:r>
              <a:rPr lang="pt-BR" dirty="0" smtClean="0"/>
              <a:t>prazo.</a:t>
            </a:r>
          </a:p>
          <a:p>
            <a:r>
              <a:rPr lang="pt-BR" dirty="0" smtClean="0"/>
              <a:t>A </a:t>
            </a:r>
            <a:r>
              <a:rPr lang="pt-BR" dirty="0"/>
              <a:t>distância AB é a diferença entre preço e custo médio no nível de produção q*, que é o lucro médio por unidade de produto. O segmento BC mede o número total de unidades produzidas. Por conseguinte, o retângulo ABCD representa o lucro total da </a:t>
            </a:r>
            <a:r>
              <a:rPr lang="pt-BR" dirty="0" smtClean="0"/>
              <a:t>empresa.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44622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  <p:pic>
        <p:nvPicPr>
          <p:cNvPr id="64516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3" r="5003" b="17220"/>
          <a:stretch/>
        </p:blipFill>
        <p:spPr bwMode="auto">
          <a:xfrm>
            <a:off x="1371600" y="2420888"/>
            <a:ext cx="6400800" cy="410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3715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  <a:ln>
            <a:noFill/>
          </a:ln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/>
              <a:t>Lucratividade a curto prazo da empresa competitiva </a:t>
            </a:r>
            <a:endParaRPr lang="pt-BR" b="1" dirty="0" smtClean="0"/>
          </a:p>
          <a:p>
            <a:r>
              <a:rPr lang="pt-BR" dirty="0" smtClean="0"/>
              <a:t>Uma </a:t>
            </a:r>
            <a:r>
              <a:rPr lang="pt-BR" dirty="0"/>
              <a:t>empresa nem sempre necessita obter lucros a curto prazo, como mostra a </a:t>
            </a:r>
            <a:r>
              <a:rPr lang="pt-BR" dirty="0" smtClean="0"/>
              <a:t>figura anterior.</a:t>
            </a:r>
          </a:p>
          <a:p>
            <a:r>
              <a:rPr lang="pt-BR" dirty="0" smtClean="0"/>
              <a:t>A </a:t>
            </a:r>
            <a:r>
              <a:rPr lang="pt-BR" dirty="0"/>
              <a:t>principal diferença entre essa ilustração e a </a:t>
            </a:r>
            <a:r>
              <a:rPr lang="pt-BR" dirty="0" smtClean="0"/>
              <a:t>do caso anterior é </a:t>
            </a:r>
            <a:r>
              <a:rPr lang="pt-BR" dirty="0"/>
              <a:t>o custo fixo mais elevado da produção. Isso ocasiona uma elevação no custo total médio, porém não modifica as curvas de custo variável médio e de custo marginal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pt-BR" dirty="0" smtClean="0"/>
              <a:t>7. </a:t>
            </a:r>
            <a:r>
              <a:rPr lang="pt-BR" dirty="0" smtClean="0">
                <a:effectLst/>
              </a:rPr>
              <a:t>Escolha do nível da produção a curto prazo </a:t>
            </a:r>
            <a:endParaRPr lang="pt-B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06813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1761</TotalTime>
  <Words>6378</Words>
  <Application>Microsoft Office PowerPoint</Application>
  <PresentationFormat>Apresentação na tela (4:3)</PresentationFormat>
  <Paragraphs>861</Paragraphs>
  <Slides>117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117</vt:i4>
      </vt:variant>
    </vt:vector>
  </HeadingPairs>
  <TitlesOfParts>
    <vt:vector size="119" baseType="lpstr">
      <vt:lpstr>Concurso</vt:lpstr>
      <vt:lpstr>Equação</vt:lpstr>
      <vt:lpstr>ECONOMIA DA ENGENHARIA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1. Função de produção</vt:lpstr>
      <vt:lpstr>2. Maximização do lucro a partir da função de produção</vt:lpstr>
      <vt:lpstr>2. Maximização do lucro a partir da função de produção</vt:lpstr>
      <vt:lpstr>2. Maximização do lucro a partir da função de produção</vt:lpstr>
      <vt:lpstr>2. Maximização do lucro a partir da função de produção</vt:lpstr>
      <vt:lpstr>2. Maximização do lucro a partir da função de produção</vt:lpstr>
      <vt:lpstr>2. Maximização do lucro a partir da função de produção</vt:lpstr>
      <vt:lpstr>2. Maximização do lucro a partir da função de produção</vt:lpstr>
      <vt:lpstr>2. Maximização do lucro a partir da função de produção</vt:lpstr>
      <vt:lpstr>2. Maximização do lucro a partir da função de produção</vt:lpstr>
      <vt:lpstr>2. Maximização do lucro a partir da função de produção</vt:lpstr>
      <vt:lpstr>2. Maximização do lucro a partir da função de produção</vt:lpstr>
      <vt:lpstr>2. Maximização do lucro a partir da função de produção</vt:lpstr>
      <vt:lpstr>2. Maximização do lucro a partir da função de produção</vt:lpstr>
      <vt:lpstr>3. Função de custos</vt:lpstr>
      <vt:lpstr>3. Função de custos</vt:lpstr>
      <vt:lpstr>3. Função de custos</vt:lpstr>
      <vt:lpstr>3. Função de custos</vt:lpstr>
      <vt:lpstr>3. Função de custos</vt:lpstr>
      <vt:lpstr>3. Função de custos</vt:lpstr>
      <vt:lpstr>3. Função de custos</vt:lpstr>
      <vt:lpstr>3. Função de custos</vt:lpstr>
      <vt:lpstr>3. Função de custos</vt:lpstr>
      <vt:lpstr>3. Função de custos</vt:lpstr>
      <vt:lpstr>3. Função de custos</vt:lpstr>
      <vt:lpstr>3. Função de custos</vt:lpstr>
      <vt:lpstr>3. Função de custos</vt:lpstr>
      <vt:lpstr>3. Função de custos</vt:lpstr>
      <vt:lpstr>3. Função de custos</vt:lpstr>
      <vt:lpstr>3. Função de custos</vt:lpstr>
      <vt:lpstr>3. Função de custos</vt:lpstr>
      <vt:lpstr>4. Maximização do lucro a partir da função de custos</vt:lpstr>
      <vt:lpstr>4. Maximização do lucro a partir da função de custos</vt:lpstr>
      <vt:lpstr>4. Maximização do lucro a partir da função de custos</vt:lpstr>
      <vt:lpstr>4. Maximização do lucro a partir da função de custos</vt:lpstr>
      <vt:lpstr>4. Maximização do lucro a partir da função de custos</vt:lpstr>
      <vt:lpstr>4. Maximização do lucro a partir da função de custos</vt:lpstr>
      <vt:lpstr>4. Maximização do lucro a partir da função de custos</vt:lpstr>
      <vt:lpstr>4. Maximização do lucro a partir da função de custos</vt:lpstr>
      <vt:lpstr>4. Maximização do lucro a partir da função de custos</vt:lpstr>
      <vt:lpstr>4. Maximização do lucro a partir da função de custos</vt:lpstr>
      <vt:lpstr>4. Maximização do lucro a partir da função de custos</vt:lpstr>
      <vt:lpstr>4. Maximização do lucro a partir da função de custos</vt:lpstr>
      <vt:lpstr>4. Maximização do lucro a partir da função de custos</vt:lpstr>
      <vt:lpstr>4. Maximização do lucro a partir da função de custos</vt:lpstr>
      <vt:lpstr>4. Maximização do lucro a partir da função de custos</vt:lpstr>
      <vt:lpstr>4. Maximização do lucro a partir da função de custos</vt:lpstr>
      <vt:lpstr>4. Maximização do lucro a partir da função de custos</vt:lpstr>
      <vt:lpstr>5. Demanda e receita marginal para empresas competitivas</vt:lpstr>
      <vt:lpstr>5. Demanda e receita marginal para empresas competitivas</vt:lpstr>
      <vt:lpstr>5. Demanda e receita marginal para empresas competitivas</vt:lpstr>
      <vt:lpstr>5. Demanda e receita marginal para empresas competitivas</vt:lpstr>
      <vt:lpstr>5. Demanda e receita marginal para empresas competitivas</vt:lpstr>
      <vt:lpstr>5. Demanda e receita marginal para empresas competitivas</vt:lpstr>
      <vt:lpstr>5. Demanda e receita marginal para empresas competitivas</vt:lpstr>
      <vt:lpstr>5. Demanda e receita marginal para empresas competitivas</vt:lpstr>
      <vt:lpstr>5. Demanda e receita marginal para empresas competitivas</vt:lpstr>
      <vt:lpstr>5. Demanda e receita marginal para empresas competitivas</vt:lpstr>
      <vt:lpstr>5. Demanda e receita marginal para empresas competitivas</vt:lpstr>
      <vt:lpstr>5. Demanda e receita marginal para empresas competitivas</vt:lpstr>
      <vt:lpstr>6. Maximização de lucros por empresas competitivas</vt:lpstr>
      <vt:lpstr>6. Maximização de lucros por empresas competitivas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  <vt:lpstr>7. Escolha do nível da produção a curto prazo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ECONOMIA DA ENGENHARIA</dc:title>
  <dc:creator>Usuário</dc:creator>
  <cp:lastModifiedBy>wendel</cp:lastModifiedBy>
  <cp:revision>210</cp:revision>
  <dcterms:created xsi:type="dcterms:W3CDTF">2010-09-14T23:42:51Z</dcterms:created>
  <dcterms:modified xsi:type="dcterms:W3CDTF">2011-08-24T11:14:34Z</dcterms:modified>
</cp:coreProperties>
</file>