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66"/>
  </p:notesMasterIdLst>
  <p:handoutMasterIdLst>
    <p:handoutMasterId r:id="rId6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10" r:id="rId54"/>
    <p:sldId id="309" r:id="rId55"/>
    <p:sldId id="311" r:id="rId56"/>
    <p:sldId id="313" r:id="rId57"/>
    <p:sldId id="312" r:id="rId58"/>
    <p:sldId id="314" r:id="rId59"/>
    <p:sldId id="315" r:id="rId60"/>
    <p:sldId id="316" r:id="rId61"/>
    <p:sldId id="317" r:id="rId62"/>
    <p:sldId id="319" r:id="rId63"/>
    <p:sldId id="320" r:id="rId64"/>
    <p:sldId id="321" r:id="rId6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8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3445" autoAdjust="0"/>
  </p:normalViewPr>
  <p:slideViewPr>
    <p:cSldViewPr showGuides="1">
      <p:cViewPr>
        <p:scale>
          <a:sx n="70" d="100"/>
          <a:sy n="7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066A6E-64F3-4C4B-AA37-E9F381EFC1FD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0E485-ADAE-4C74-93CF-6DFAD5E5EE38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504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DD974-A0C8-4A82-855D-FEC9D9B6183B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DCCBA-CDBB-4836-831B-088E400DD64D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20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CCBA-CDBB-4836-831B-088E400DD64D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0733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DCCBA-CDBB-4836-831B-088E400DD64D}" type="slidenum">
              <a:rPr lang="pt-BR" smtClean="0"/>
              <a:pPr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9029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C76A25-2997-481F-9216-AE44FB05CF2E}" type="datetimeFigureOut">
              <a:rPr lang="pt-BR" smtClean="0"/>
              <a:pPr/>
              <a:t>29/11/2012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1805BD-7831-4A9C-A539-519A48D6F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8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1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2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3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4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5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6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7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8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9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20.wmf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21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22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23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pt-BR" dirty="0" smtClean="0"/>
              <a:t>ECONOMIA DA ENGENHARIA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pt-B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DOS PREÇOS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215596" y="249060"/>
            <a:ext cx="8712808" cy="1440000"/>
            <a:chOff x="251520" y="249060"/>
            <a:chExt cx="8712808" cy="1440000"/>
          </a:xfrm>
        </p:grpSpPr>
        <p:pic>
          <p:nvPicPr>
            <p:cNvPr id="4" name="Imagem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520" y="249060"/>
              <a:ext cx="1440000" cy="14400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4328" y="627587"/>
              <a:ext cx="1440000" cy="562106"/>
            </a:xfrm>
            <a:prstGeom prst="rect">
              <a:avLst/>
            </a:prstGeom>
          </p:spPr>
        </p:pic>
        <p:sp>
          <p:nvSpPr>
            <p:cNvPr id="6" name="CaixaDeTexto 5"/>
            <p:cNvSpPr txBox="1"/>
            <p:nvPr/>
          </p:nvSpPr>
          <p:spPr>
            <a:xfrm>
              <a:off x="1835616" y="615117"/>
              <a:ext cx="554461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sz="2000" b="1" dirty="0" smtClean="0">
                  <a:solidFill>
                    <a:schemeClr val="tx2">
                      <a:lumMod val="75000"/>
                    </a:schemeClr>
                  </a:solidFill>
                </a:rPr>
                <a:t>Universidade Federal do Espírito Santo</a:t>
              </a:r>
            </a:p>
            <a:p>
              <a:pPr algn="ctr"/>
              <a:r>
                <a:rPr lang="pt-BR" sz="2000" b="1" dirty="0" smtClean="0">
                  <a:solidFill>
                    <a:schemeClr val="tx2">
                      <a:lumMod val="75000"/>
                    </a:schemeClr>
                  </a:solidFill>
                </a:rPr>
                <a:t>Centro de Ciências Agrárias</a:t>
              </a:r>
            </a:p>
          </p:txBody>
        </p:sp>
      </p:grpSp>
      <p:sp>
        <p:nvSpPr>
          <p:cNvPr id="7" name="CaixaDeTexto 6"/>
          <p:cNvSpPr txBox="1"/>
          <p:nvPr/>
        </p:nvSpPr>
        <p:spPr>
          <a:xfrm>
            <a:off x="0" y="602128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 D. Sc. Wendel Sandro de Paula Andrade</a:t>
            </a:r>
          </a:p>
        </p:txBody>
      </p:sp>
    </p:spTree>
    <p:extLst>
      <p:ext uri="{BB962C8B-B14F-4D97-AF65-F5344CB8AC3E}">
        <p14:creationId xmlns:p14="http://schemas.microsoft.com/office/powerpoint/2010/main" val="134200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pt-BR" b="1" dirty="0" smtClean="0"/>
              <a:t>2.2. Preço dos bens relacionados</a:t>
            </a:r>
          </a:p>
          <a:p>
            <a:r>
              <a:rPr lang="pt-BR" dirty="0" smtClean="0"/>
              <a:t>Bens complementares</a:t>
            </a:r>
          </a:p>
          <a:p>
            <a:pPr lvl="1"/>
            <a:r>
              <a:rPr lang="pt-BR" dirty="0" smtClean="0"/>
              <a:t>São bens consumidos em conjunto</a:t>
            </a:r>
          </a:p>
          <a:p>
            <a:pPr lvl="1"/>
            <a:r>
              <a:rPr lang="pt-BR" dirty="0" smtClean="0"/>
              <a:t>Redução da demanda de um bem também reduz a demanda de seu bem complementar</a:t>
            </a:r>
          </a:p>
          <a:p>
            <a:pPr lvl="1"/>
            <a:r>
              <a:rPr lang="pt-BR" dirty="0" smtClean="0"/>
              <a:t>Ex.: Ovo e farinha de trigo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363765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1141587"/>
          </a:xfrm>
        </p:spPr>
        <p:txBody>
          <a:bodyPr/>
          <a:lstStyle/>
          <a:p>
            <a:pPr marL="109728" indent="0">
              <a:buNone/>
            </a:pPr>
            <a:r>
              <a:rPr lang="pt-BR" b="1" dirty="0" smtClean="0"/>
              <a:t>2.2. Preço dos bens relacionados</a:t>
            </a:r>
          </a:p>
          <a:p>
            <a:r>
              <a:rPr lang="pt-BR" dirty="0" smtClean="0"/>
              <a:t>Bens complementares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grpSp>
        <p:nvGrpSpPr>
          <p:cNvPr id="86" name="Grupo 85"/>
          <p:cNvGrpSpPr/>
          <p:nvPr/>
        </p:nvGrpSpPr>
        <p:grpSpPr>
          <a:xfrm>
            <a:off x="694360" y="2717559"/>
            <a:ext cx="3730215" cy="3676377"/>
            <a:chOff x="694360" y="2717559"/>
            <a:chExt cx="3730215" cy="3676377"/>
          </a:xfrm>
        </p:grpSpPr>
        <p:grpSp>
          <p:nvGrpSpPr>
            <p:cNvPr id="53" name="Grupo 52"/>
            <p:cNvGrpSpPr/>
            <p:nvPr/>
          </p:nvGrpSpPr>
          <p:grpSpPr>
            <a:xfrm>
              <a:off x="1043608" y="2717559"/>
              <a:ext cx="3380967" cy="3059477"/>
              <a:chOff x="1043608" y="2717559"/>
              <a:chExt cx="3380967" cy="3059477"/>
            </a:xfrm>
          </p:grpSpPr>
          <p:sp>
            <p:nvSpPr>
              <p:cNvPr id="5" name="AutoShape 32"/>
              <p:cNvSpPr>
                <a:spLocks noChangeShapeType="1"/>
              </p:cNvSpPr>
              <p:nvPr/>
            </p:nvSpPr>
            <p:spPr bwMode="auto">
              <a:xfrm flipH="1">
                <a:off x="1043608" y="2717559"/>
                <a:ext cx="0" cy="305947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6" name="AutoShape 31"/>
              <p:cNvSpPr>
                <a:spLocks noChangeShapeType="1"/>
              </p:cNvSpPr>
              <p:nvPr/>
            </p:nvSpPr>
            <p:spPr bwMode="auto">
              <a:xfrm flipH="1">
                <a:off x="1048875" y="5769522"/>
                <a:ext cx="33757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2460247" y="5805264"/>
              <a:ext cx="1964327" cy="588672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Ovo</a:t>
              </a:r>
              <a:endParaRPr lang="en-US" dirty="0"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(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dúzias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/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mês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)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 Box 12"/>
            <p:cNvSpPr txBox="1">
              <a:spLocks noChangeArrowheads="1"/>
            </p:cNvSpPr>
            <p:nvPr/>
          </p:nvSpPr>
          <p:spPr bwMode="auto">
            <a:xfrm>
              <a:off x="694360" y="2737585"/>
              <a:ext cx="301003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y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48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5" name="Grupo 84"/>
          <p:cNvGrpSpPr/>
          <p:nvPr/>
        </p:nvGrpSpPr>
        <p:grpSpPr>
          <a:xfrm>
            <a:off x="694359" y="4226359"/>
            <a:ext cx="937784" cy="1888672"/>
            <a:chOff x="694359" y="4226359"/>
            <a:chExt cx="937784" cy="1888672"/>
          </a:xfrm>
        </p:grpSpPr>
        <p:sp>
          <p:nvSpPr>
            <p:cNvPr id="30" name="Text Box 7"/>
            <p:cNvSpPr txBox="1">
              <a:spLocks noChangeArrowheads="1"/>
            </p:cNvSpPr>
            <p:nvPr/>
          </p:nvSpPr>
          <p:spPr bwMode="auto">
            <a:xfrm>
              <a:off x="694359" y="4226359"/>
              <a:ext cx="301004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5"/>
            <p:cNvSpPr txBox="1">
              <a:spLocks noChangeArrowheads="1"/>
            </p:cNvSpPr>
            <p:nvPr/>
          </p:nvSpPr>
          <p:spPr bwMode="auto">
            <a:xfrm>
              <a:off x="1331140" y="5792057"/>
              <a:ext cx="301003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0" name="Grupo 79"/>
            <p:cNvGrpSpPr/>
            <p:nvPr/>
          </p:nvGrpSpPr>
          <p:grpSpPr>
            <a:xfrm>
              <a:off x="1048875" y="4387502"/>
              <a:ext cx="432000" cy="1382020"/>
              <a:chOff x="1048875" y="4387502"/>
              <a:chExt cx="432000" cy="1382020"/>
            </a:xfrm>
          </p:grpSpPr>
          <p:cxnSp>
            <p:nvCxnSpPr>
              <p:cNvPr id="42" name="Conector reto 41"/>
              <p:cNvCxnSpPr/>
              <p:nvPr/>
            </p:nvCxnSpPr>
            <p:spPr>
              <a:xfrm>
                <a:off x="1048875" y="4387502"/>
                <a:ext cx="4320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ector reto 49"/>
              <p:cNvCxnSpPr/>
              <p:nvPr/>
            </p:nvCxnSpPr>
            <p:spPr>
              <a:xfrm>
                <a:off x="1480875" y="4387502"/>
                <a:ext cx="0" cy="138202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Grupo 83"/>
          <p:cNvGrpSpPr/>
          <p:nvPr/>
        </p:nvGrpSpPr>
        <p:grpSpPr>
          <a:xfrm>
            <a:off x="694359" y="4949574"/>
            <a:ext cx="1435855" cy="1165457"/>
            <a:chOff x="694359" y="4949574"/>
            <a:chExt cx="1435855" cy="1165457"/>
          </a:xfrm>
        </p:grpSpPr>
        <p:sp>
          <p:nvSpPr>
            <p:cNvPr id="31" name="Text Box 6"/>
            <p:cNvSpPr txBox="1">
              <a:spLocks noChangeArrowheads="1"/>
            </p:cNvSpPr>
            <p:nvPr/>
          </p:nvSpPr>
          <p:spPr bwMode="auto">
            <a:xfrm>
              <a:off x="1829210" y="5792057"/>
              <a:ext cx="301004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4"/>
            <p:cNvSpPr txBox="1">
              <a:spLocks noChangeArrowheads="1"/>
            </p:cNvSpPr>
            <p:nvPr/>
          </p:nvSpPr>
          <p:spPr bwMode="auto">
            <a:xfrm>
              <a:off x="694359" y="4949574"/>
              <a:ext cx="301004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9" name="Grupo 78"/>
            <p:cNvGrpSpPr/>
            <p:nvPr/>
          </p:nvGrpSpPr>
          <p:grpSpPr>
            <a:xfrm>
              <a:off x="1043712" y="5100909"/>
              <a:ext cx="936000" cy="668613"/>
              <a:chOff x="1043712" y="5100909"/>
              <a:chExt cx="936000" cy="668613"/>
            </a:xfrm>
          </p:grpSpPr>
          <p:cxnSp>
            <p:nvCxnSpPr>
              <p:cNvPr id="48" name="Conector reto 47"/>
              <p:cNvCxnSpPr/>
              <p:nvPr/>
            </p:nvCxnSpPr>
            <p:spPr>
              <a:xfrm>
                <a:off x="1043712" y="5100909"/>
                <a:ext cx="9360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ector reto 51"/>
              <p:cNvCxnSpPr/>
              <p:nvPr/>
            </p:nvCxnSpPr>
            <p:spPr>
              <a:xfrm>
                <a:off x="1979712" y="5100909"/>
                <a:ext cx="0" cy="668613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upo 80"/>
          <p:cNvGrpSpPr/>
          <p:nvPr/>
        </p:nvGrpSpPr>
        <p:grpSpPr>
          <a:xfrm>
            <a:off x="1324279" y="3580167"/>
            <a:ext cx="1880773" cy="1944000"/>
            <a:chOff x="1324279" y="3580167"/>
            <a:chExt cx="1880773" cy="1944000"/>
          </a:xfrm>
        </p:grpSpPr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2843808" y="5118572"/>
              <a:ext cx="361244" cy="35029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</a:t>
              </a:r>
              <a:r>
                <a:rPr kumimoji="0" lang="en-US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y</a:t>
              </a:r>
              <a:endPara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Arc 29"/>
            <p:cNvSpPr>
              <a:spLocks/>
            </p:cNvSpPr>
            <p:nvPr/>
          </p:nvSpPr>
          <p:spPr bwMode="auto">
            <a:xfrm rot="10800000">
              <a:off x="1324279" y="3580167"/>
              <a:ext cx="1728000" cy="19440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87" name="Grupo 86"/>
          <p:cNvGrpSpPr/>
          <p:nvPr/>
        </p:nvGrpSpPr>
        <p:grpSpPr>
          <a:xfrm>
            <a:off x="4660287" y="2715053"/>
            <a:ext cx="3727582" cy="3647931"/>
            <a:chOff x="4660287" y="2715053"/>
            <a:chExt cx="3727582" cy="3647931"/>
          </a:xfrm>
        </p:grpSpPr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6657654" y="5836216"/>
              <a:ext cx="1730215" cy="52676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Farinha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de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trigo</a:t>
              </a:r>
              <a:endParaRPr lang="en-US" dirty="0">
                <a:latin typeface="Arial" pitchFamily="34" charset="0"/>
                <a:ea typeface="Times New Roman" pitchFamily="18" charset="0"/>
                <a:cs typeface="Arial" pitchFamily="34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(kg/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mês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)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4" name="Grupo 53"/>
            <p:cNvGrpSpPr/>
            <p:nvPr/>
          </p:nvGrpSpPr>
          <p:grpSpPr>
            <a:xfrm>
              <a:off x="5006902" y="2715053"/>
              <a:ext cx="3380967" cy="3059477"/>
              <a:chOff x="1043608" y="2717559"/>
              <a:chExt cx="3380967" cy="3059477"/>
            </a:xfrm>
          </p:grpSpPr>
          <p:sp>
            <p:nvSpPr>
              <p:cNvPr id="55" name="AutoShape 32"/>
              <p:cNvSpPr>
                <a:spLocks noChangeShapeType="1"/>
              </p:cNvSpPr>
              <p:nvPr/>
            </p:nvSpPr>
            <p:spPr bwMode="auto">
              <a:xfrm flipH="1">
                <a:off x="1043608" y="2717559"/>
                <a:ext cx="0" cy="305947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6" name="AutoShape 31"/>
              <p:cNvSpPr>
                <a:spLocks noChangeShapeType="1"/>
              </p:cNvSpPr>
              <p:nvPr/>
            </p:nvSpPr>
            <p:spPr bwMode="auto">
              <a:xfrm flipH="1">
                <a:off x="1048875" y="5769522"/>
                <a:ext cx="33757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62" name="Text Box 12"/>
            <p:cNvSpPr txBox="1">
              <a:spLocks noChangeArrowheads="1"/>
            </p:cNvSpPr>
            <p:nvPr/>
          </p:nvSpPr>
          <p:spPr bwMode="auto">
            <a:xfrm>
              <a:off x="4660287" y="2752606"/>
              <a:ext cx="301003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lang="en-US" baseline="-30000" dirty="0" err="1"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" name="Grupo 21"/>
          <p:cNvGrpSpPr/>
          <p:nvPr/>
        </p:nvGrpSpPr>
        <p:grpSpPr>
          <a:xfrm>
            <a:off x="5297067" y="4402523"/>
            <a:ext cx="301003" cy="1727529"/>
            <a:chOff x="5297067" y="4402523"/>
            <a:chExt cx="301003" cy="1727529"/>
          </a:xfrm>
        </p:grpSpPr>
        <p:sp>
          <p:nvSpPr>
            <p:cNvPr id="65" name="Text Box 5"/>
            <p:cNvSpPr txBox="1">
              <a:spLocks noChangeArrowheads="1"/>
            </p:cNvSpPr>
            <p:nvPr/>
          </p:nvSpPr>
          <p:spPr bwMode="auto">
            <a:xfrm>
              <a:off x="5297067" y="5807078"/>
              <a:ext cx="301003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lang="en-US" baseline="-30000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9" name="Conector reto 68"/>
            <p:cNvCxnSpPr/>
            <p:nvPr/>
          </p:nvCxnSpPr>
          <p:spPr>
            <a:xfrm>
              <a:off x="5446802" y="4402523"/>
              <a:ext cx="0" cy="136800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upo 22"/>
          <p:cNvGrpSpPr/>
          <p:nvPr/>
        </p:nvGrpSpPr>
        <p:grpSpPr>
          <a:xfrm>
            <a:off x="4660286" y="4241380"/>
            <a:ext cx="1693018" cy="1889529"/>
            <a:chOff x="4660286" y="4241380"/>
            <a:chExt cx="1693018" cy="1889529"/>
          </a:xfrm>
        </p:grpSpPr>
        <p:sp>
          <p:nvSpPr>
            <p:cNvPr id="63" name="Text Box 7"/>
            <p:cNvSpPr txBox="1">
              <a:spLocks noChangeArrowheads="1"/>
            </p:cNvSpPr>
            <p:nvPr/>
          </p:nvSpPr>
          <p:spPr bwMode="auto">
            <a:xfrm>
              <a:off x="4660286" y="4241380"/>
              <a:ext cx="301004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9" name="Grupo 18"/>
            <p:cNvGrpSpPr/>
            <p:nvPr/>
          </p:nvGrpSpPr>
          <p:grpSpPr>
            <a:xfrm>
              <a:off x="5014802" y="4387502"/>
              <a:ext cx="1338502" cy="1743407"/>
              <a:chOff x="5014802" y="4387502"/>
              <a:chExt cx="1338502" cy="1743407"/>
            </a:xfrm>
          </p:grpSpPr>
          <p:cxnSp>
            <p:nvCxnSpPr>
              <p:cNvPr id="67" name="Conector reto 66"/>
              <p:cNvCxnSpPr/>
              <p:nvPr/>
            </p:nvCxnSpPr>
            <p:spPr>
              <a:xfrm>
                <a:off x="5014802" y="4402523"/>
                <a:ext cx="11880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Text Box 6"/>
              <p:cNvSpPr txBox="1">
                <a:spLocks noChangeArrowheads="1"/>
              </p:cNvSpPr>
              <p:nvPr/>
            </p:nvSpPr>
            <p:spPr bwMode="auto">
              <a:xfrm>
                <a:off x="6052300" y="5807935"/>
                <a:ext cx="301004" cy="3229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q</a:t>
                </a:r>
                <a:r>
                  <a:rPr kumimoji="0" lang="en-US" b="0" i="0" u="none" strike="noStrike" cap="none" normalizeH="0" baseline="-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0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74" name="Conector reto 73"/>
              <p:cNvCxnSpPr/>
              <p:nvPr/>
            </p:nvCxnSpPr>
            <p:spPr>
              <a:xfrm>
                <a:off x="6202802" y="4387502"/>
                <a:ext cx="0" cy="136800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8" name="Grupo 87"/>
          <p:cNvGrpSpPr/>
          <p:nvPr/>
        </p:nvGrpSpPr>
        <p:grpSpPr>
          <a:xfrm>
            <a:off x="5290206" y="3595188"/>
            <a:ext cx="1880773" cy="1944000"/>
            <a:chOff x="5290206" y="3595188"/>
            <a:chExt cx="1880773" cy="1944000"/>
          </a:xfrm>
        </p:grpSpPr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809735" y="5133593"/>
              <a:ext cx="361244" cy="35029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D’’</a:t>
              </a:r>
              <a:r>
                <a:rPr lang="en-US" baseline="-30000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Arc 29"/>
            <p:cNvSpPr>
              <a:spLocks/>
            </p:cNvSpPr>
            <p:nvPr/>
          </p:nvSpPr>
          <p:spPr bwMode="auto">
            <a:xfrm rot="10800000">
              <a:off x="5290206" y="3595188"/>
              <a:ext cx="1728000" cy="19440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94" name="Grupo 93"/>
          <p:cNvGrpSpPr/>
          <p:nvPr/>
        </p:nvGrpSpPr>
        <p:grpSpPr>
          <a:xfrm>
            <a:off x="1264875" y="4402867"/>
            <a:ext cx="714837" cy="1121300"/>
            <a:chOff x="1264875" y="4402867"/>
            <a:chExt cx="714837" cy="1121300"/>
          </a:xfrm>
        </p:grpSpPr>
        <p:cxnSp>
          <p:nvCxnSpPr>
            <p:cNvPr id="91" name="Conector de seta reta 90"/>
            <p:cNvCxnSpPr/>
            <p:nvPr/>
          </p:nvCxnSpPr>
          <p:spPr>
            <a:xfrm flipV="1">
              <a:off x="1264875" y="4402867"/>
              <a:ext cx="0" cy="68365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ector de seta reta 92"/>
            <p:cNvCxnSpPr/>
            <p:nvPr/>
          </p:nvCxnSpPr>
          <p:spPr>
            <a:xfrm flipH="1">
              <a:off x="1480875" y="5524167"/>
              <a:ext cx="49883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upo 16"/>
          <p:cNvGrpSpPr/>
          <p:nvPr/>
        </p:nvGrpSpPr>
        <p:grpSpPr>
          <a:xfrm>
            <a:off x="5468149" y="4063003"/>
            <a:ext cx="1204143" cy="1246741"/>
            <a:chOff x="5468149" y="4063003"/>
            <a:chExt cx="1204143" cy="1246741"/>
          </a:xfrm>
        </p:grpSpPr>
        <p:cxnSp>
          <p:nvCxnSpPr>
            <p:cNvPr id="96" name="Conector de seta reta 95"/>
            <p:cNvCxnSpPr/>
            <p:nvPr/>
          </p:nvCxnSpPr>
          <p:spPr>
            <a:xfrm flipH="1">
              <a:off x="5468149" y="4063003"/>
              <a:ext cx="472003" cy="27396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ector de seta reta 96"/>
            <p:cNvCxnSpPr/>
            <p:nvPr/>
          </p:nvCxnSpPr>
          <p:spPr>
            <a:xfrm rot="16200000" flipH="1" flipV="1">
              <a:off x="6325905" y="4963357"/>
              <a:ext cx="382344" cy="31043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2" name="Grupo 81"/>
          <p:cNvGrpSpPr/>
          <p:nvPr/>
        </p:nvGrpSpPr>
        <p:grpSpPr>
          <a:xfrm>
            <a:off x="5921132" y="3277108"/>
            <a:ext cx="2180464" cy="1944000"/>
            <a:chOff x="5921132" y="3277108"/>
            <a:chExt cx="2180464" cy="1944000"/>
          </a:xfrm>
        </p:grpSpPr>
        <p:sp>
          <p:nvSpPr>
            <p:cNvPr id="73" name="Text Box 16"/>
            <p:cNvSpPr txBox="1">
              <a:spLocks noChangeArrowheads="1"/>
            </p:cNvSpPr>
            <p:nvPr/>
          </p:nvSpPr>
          <p:spPr bwMode="auto">
            <a:xfrm>
              <a:off x="7740352" y="4614301"/>
              <a:ext cx="361244" cy="35029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D’</a:t>
              </a:r>
              <a:r>
                <a:rPr lang="en-US" baseline="-30000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Arc 29"/>
            <p:cNvSpPr>
              <a:spLocks/>
            </p:cNvSpPr>
            <p:nvPr/>
          </p:nvSpPr>
          <p:spPr bwMode="auto">
            <a:xfrm rot="10462083">
              <a:off x="5921132" y="3277108"/>
              <a:ext cx="1728000" cy="19440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75263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pt-BR" b="1" dirty="0" smtClean="0"/>
              <a:t>2.3. Renda do consumidor</a:t>
            </a:r>
          </a:p>
          <a:p>
            <a:r>
              <a:rPr lang="pt-BR" dirty="0" smtClean="0"/>
              <a:t>Relação entre demanda e renda = varia conforme as características do bem</a:t>
            </a:r>
          </a:p>
          <a:p>
            <a:pPr lvl="1"/>
            <a:r>
              <a:rPr lang="pt-BR" dirty="0" smtClean="0"/>
              <a:t>Bens normais</a:t>
            </a:r>
          </a:p>
          <a:p>
            <a:pPr lvl="1"/>
            <a:r>
              <a:rPr lang="pt-BR" dirty="0" smtClean="0"/>
              <a:t>Bens inferiores</a:t>
            </a:r>
          </a:p>
          <a:p>
            <a:pPr lvl="1"/>
            <a:r>
              <a:rPr lang="pt-BR" dirty="0" smtClean="0"/>
              <a:t>Bens de consumo saciado ou neutros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177502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142961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2.3. Renda do consumidor</a:t>
            </a:r>
          </a:p>
          <a:p>
            <a:r>
              <a:rPr lang="pt-BR" dirty="0"/>
              <a:t>Bens normais = aumento da renda do consumidor causa aumento da </a:t>
            </a:r>
            <a:r>
              <a:rPr lang="pt-BR" dirty="0" smtClean="0"/>
              <a:t>demanda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grpSp>
        <p:nvGrpSpPr>
          <p:cNvPr id="49" name="Grupo 48"/>
          <p:cNvGrpSpPr/>
          <p:nvPr/>
        </p:nvGrpSpPr>
        <p:grpSpPr>
          <a:xfrm>
            <a:off x="3145049" y="3918000"/>
            <a:ext cx="3240577" cy="1931714"/>
            <a:chOff x="3145049" y="3918000"/>
            <a:chExt cx="3240577" cy="1931714"/>
          </a:xfrm>
        </p:grpSpPr>
        <p:sp>
          <p:nvSpPr>
            <p:cNvPr id="11" name="Arc 16"/>
            <p:cNvSpPr>
              <a:spLocks/>
            </p:cNvSpPr>
            <p:nvPr/>
          </p:nvSpPr>
          <p:spPr bwMode="auto">
            <a:xfrm rot="10800000">
              <a:off x="3145049" y="3918000"/>
              <a:ext cx="2005714" cy="178837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" name="Text Box 9"/>
            <p:cNvSpPr txBox="1">
              <a:spLocks noChangeArrowheads="1"/>
            </p:cNvSpPr>
            <p:nvPr/>
          </p:nvSpPr>
          <p:spPr bwMode="auto">
            <a:xfrm>
              <a:off x="5243067" y="5556203"/>
              <a:ext cx="1142559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D’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upo 47"/>
          <p:cNvGrpSpPr/>
          <p:nvPr/>
        </p:nvGrpSpPr>
        <p:grpSpPr>
          <a:xfrm>
            <a:off x="3766223" y="3492522"/>
            <a:ext cx="3145777" cy="1902136"/>
            <a:chOff x="3766223" y="3492522"/>
            <a:chExt cx="3145777" cy="1902136"/>
          </a:xfrm>
        </p:grpSpPr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5846777" y="5101147"/>
              <a:ext cx="1065223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D”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rc 3"/>
            <p:cNvSpPr>
              <a:spLocks/>
            </p:cNvSpPr>
            <p:nvPr/>
          </p:nvSpPr>
          <p:spPr bwMode="auto">
            <a:xfrm rot="10800000">
              <a:off x="3766223" y="3492522"/>
              <a:ext cx="2005714" cy="178837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2267744" y="3069320"/>
            <a:ext cx="4572080" cy="3600040"/>
            <a:chOff x="2267744" y="3069320"/>
            <a:chExt cx="4572080" cy="3600040"/>
          </a:xfrm>
        </p:grpSpPr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5116007" y="6015809"/>
              <a:ext cx="1723817" cy="6535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 1</a:t>
              </a:r>
              <a:r>
                <a:rPr kumimoji="0" lang="en-US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</a:t>
              </a:r>
              <a:endParaRPr lang="en-US" dirty="0">
                <a:latin typeface="Calibri" pitchFamily="34" charset="0"/>
                <a:ea typeface="Times New Roman" pitchFamily="18" charset="0"/>
                <a:cs typeface="Calibri" pitchFamily="34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(kg/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mês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)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" name="Grupo 29"/>
            <p:cNvGrpSpPr/>
            <p:nvPr/>
          </p:nvGrpSpPr>
          <p:grpSpPr>
            <a:xfrm>
              <a:off x="2987824" y="3151230"/>
              <a:ext cx="3852000" cy="2778119"/>
              <a:chOff x="2987824" y="3151230"/>
              <a:chExt cx="3852000" cy="2778119"/>
            </a:xfrm>
          </p:grpSpPr>
          <p:sp>
            <p:nvSpPr>
              <p:cNvPr id="15" name="AutoShape 12"/>
              <p:cNvSpPr>
                <a:spLocks noChangeShapeType="1"/>
              </p:cNvSpPr>
              <p:nvPr/>
            </p:nvSpPr>
            <p:spPr bwMode="auto">
              <a:xfrm flipH="1" flipV="1">
                <a:off x="2987824" y="5929349"/>
                <a:ext cx="38520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3" name="AutoShape 4"/>
              <p:cNvSpPr>
                <a:spLocks noChangeShapeType="1"/>
              </p:cNvSpPr>
              <p:nvPr/>
            </p:nvSpPr>
            <p:spPr bwMode="auto">
              <a:xfrm>
                <a:off x="2995369" y="3151230"/>
                <a:ext cx="0" cy="277200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25" name="Text Box 2"/>
            <p:cNvSpPr txBox="1">
              <a:spLocks noChangeArrowheads="1"/>
            </p:cNvSpPr>
            <p:nvPr/>
          </p:nvSpPr>
          <p:spPr bwMode="auto">
            <a:xfrm>
              <a:off x="2267744" y="3069320"/>
              <a:ext cx="682721" cy="3367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2440714" y="4509131"/>
            <a:ext cx="1047045" cy="1777437"/>
            <a:chOff x="2440714" y="4509131"/>
            <a:chExt cx="1047045" cy="1777437"/>
          </a:xfrm>
        </p:grpSpPr>
        <p:grpSp>
          <p:nvGrpSpPr>
            <p:cNvPr id="7" name="Grupo 6"/>
            <p:cNvGrpSpPr/>
            <p:nvPr/>
          </p:nvGrpSpPr>
          <p:grpSpPr>
            <a:xfrm>
              <a:off x="3150979" y="4655887"/>
              <a:ext cx="336780" cy="1630681"/>
              <a:chOff x="3150979" y="4655887"/>
              <a:chExt cx="336780" cy="1630681"/>
            </a:xfrm>
          </p:grpSpPr>
          <p:sp>
            <p:nvSpPr>
              <p:cNvPr id="21" name="Text Box 6"/>
              <p:cNvSpPr txBox="1">
                <a:spLocks noChangeArrowheads="1"/>
              </p:cNvSpPr>
              <p:nvPr/>
            </p:nvSpPr>
            <p:spPr bwMode="auto">
              <a:xfrm>
                <a:off x="3150979" y="5993057"/>
                <a:ext cx="336780" cy="29351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q</a:t>
                </a:r>
                <a:r>
                  <a:rPr kumimoji="0" lang="en-US" b="0" i="0" u="none" strike="noStrike" cap="none" normalizeH="0" baseline="-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0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4" name="Conector reto 33"/>
              <p:cNvCxnSpPr/>
              <p:nvPr/>
            </p:nvCxnSpPr>
            <p:spPr>
              <a:xfrm>
                <a:off x="3319369" y="4655887"/>
                <a:ext cx="0" cy="1273462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2440714" y="4509131"/>
              <a:ext cx="336780" cy="2935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2" name="Conector reto 31"/>
            <p:cNvCxnSpPr/>
            <p:nvPr/>
          </p:nvCxnSpPr>
          <p:spPr>
            <a:xfrm>
              <a:off x="2995369" y="4655887"/>
              <a:ext cx="324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upo 41"/>
          <p:cNvGrpSpPr/>
          <p:nvPr/>
        </p:nvGrpSpPr>
        <p:grpSpPr>
          <a:xfrm>
            <a:off x="3319369" y="4655887"/>
            <a:ext cx="1104390" cy="1630681"/>
            <a:chOff x="3319369" y="4655887"/>
            <a:chExt cx="1104390" cy="1630681"/>
          </a:xfrm>
        </p:grpSpPr>
        <p:sp>
          <p:nvSpPr>
            <p:cNvPr id="22" name="Text Box 5"/>
            <p:cNvSpPr txBox="1">
              <a:spLocks noChangeArrowheads="1"/>
            </p:cNvSpPr>
            <p:nvPr/>
          </p:nvSpPr>
          <p:spPr bwMode="auto">
            <a:xfrm>
              <a:off x="4086978" y="5993057"/>
              <a:ext cx="336781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9" name="Grupo 38"/>
            <p:cNvGrpSpPr/>
            <p:nvPr/>
          </p:nvGrpSpPr>
          <p:grpSpPr>
            <a:xfrm>
              <a:off x="3319369" y="4655887"/>
              <a:ext cx="936000" cy="1273462"/>
              <a:chOff x="3319369" y="4655887"/>
              <a:chExt cx="936000" cy="1273462"/>
            </a:xfrm>
          </p:grpSpPr>
          <p:cxnSp>
            <p:nvCxnSpPr>
              <p:cNvPr id="36" name="Conector reto 35"/>
              <p:cNvCxnSpPr/>
              <p:nvPr/>
            </p:nvCxnSpPr>
            <p:spPr>
              <a:xfrm>
                <a:off x="3319369" y="4655887"/>
                <a:ext cx="9360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Conector reto 37"/>
              <p:cNvCxnSpPr/>
              <p:nvPr/>
            </p:nvCxnSpPr>
            <p:spPr>
              <a:xfrm>
                <a:off x="4255369" y="4655887"/>
                <a:ext cx="0" cy="1273462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Grupo 8"/>
          <p:cNvGrpSpPr/>
          <p:nvPr/>
        </p:nvGrpSpPr>
        <p:grpSpPr>
          <a:xfrm>
            <a:off x="3319369" y="4221088"/>
            <a:ext cx="1374891" cy="1289885"/>
            <a:chOff x="3319369" y="4221088"/>
            <a:chExt cx="1374891" cy="1289885"/>
          </a:xfrm>
        </p:grpSpPr>
        <p:cxnSp>
          <p:nvCxnSpPr>
            <p:cNvPr id="44" name="Conector de seta reta 43"/>
            <p:cNvCxnSpPr/>
            <p:nvPr/>
          </p:nvCxnSpPr>
          <p:spPr>
            <a:xfrm flipV="1">
              <a:off x="3319369" y="4221088"/>
              <a:ext cx="532551" cy="31614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de seta reta 44"/>
            <p:cNvCxnSpPr/>
            <p:nvPr/>
          </p:nvCxnSpPr>
          <p:spPr>
            <a:xfrm flipV="1">
              <a:off x="4355976" y="5050815"/>
              <a:ext cx="338284" cy="460158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3343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142961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2.3. Renda do consumidor</a:t>
            </a:r>
          </a:p>
          <a:p>
            <a:r>
              <a:rPr lang="pt-BR" dirty="0"/>
              <a:t>Bens inferiores = aumento da renda do consumidor causa redução da demanda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grpSp>
        <p:nvGrpSpPr>
          <p:cNvPr id="49" name="Grupo 48"/>
          <p:cNvGrpSpPr/>
          <p:nvPr/>
        </p:nvGrpSpPr>
        <p:grpSpPr>
          <a:xfrm>
            <a:off x="3145049" y="3918000"/>
            <a:ext cx="3240577" cy="1931714"/>
            <a:chOff x="3145049" y="3918000"/>
            <a:chExt cx="3240577" cy="1931714"/>
          </a:xfrm>
        </p:grpSpPr>
        <p:sp>
          <p:nvSpPr>
            <p:cNvPr id="11" name="Arc 16"/>
            <p:cNvSpPr>
              <a:spLocks/>
            </p:cNvSpPr>
            <p:nvPr/>
          </p:nvSpPr>
          <p:spPr bwMode="auto">
            <a:xfrm rot="10800000">
              <a:off x="3145049" y="3918000"/>
              <a:ext cx="2005714" cy="178837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  <p:sp>
          <p:nvSpPr>
            <p:cNvPr id="18" name="Text Box 9"/>
            <p:cNvSpPr txBox="1">
              <a:spLocks noChangeArrowheads="1"/>
            </p:cNvSpPr>
            <p:nvPr/>
          </p:nvSpPr>
          <p:spPr bwMode="auto">
            <a:xfrm>
              <a:off x="5243067" y="5556203"/>
              <a:ext cx="1142559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D’’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upo 47"/>
          <p:cNvGrpSpPr/>
          <p:nvPr/>
        </p:nvGrpSpPr>
        <p:grpSpPr>
          <a:xfrm>
            <a:off x="3766223" y="3492522"/>
            <a:ext cx="3145777" cy="1902136"/>
            <a:chOff x="3766223" y="3492522"/>
            <a:chExt cx="3145777" cy="1902136"/>
          </a:xfrm>
        </p:grpSpPr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5846777" y="5101147"/>
              <a:ext cx="1065223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D’</a:t>
              </a:r>
              <a:r>
                <a:rPr kumimoji="0" lang="en-US" b="0" i="0" u="none" strike="noStrike" cap="none" normalizeH="0" baseline="-25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rc 3"/>
            <p:cNvSpPr>
              <a:spLocks/>
            </p:cNvSpPr>
            <p:nvPr/>
          </p:nvSpPr>
          <p:spPr bwMode="auto">
            <a:xfrm rot="10800000">
              <a:off x="3766223" y="3492522"/>
              <a:ext cx="2005714" cy="178837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2267744" y="3069320"/>
            <a:ext cx="4572080" cy="3600040"/>
            <a:chOff x="2267744" y="3069320"/>
            <a:chExt cx="4572080" cy="3600040"/>
          </a:xfrm>
        </p:grpSpPr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5116007" y="6015809"/>
              <a:ext cx="1723817" cy="65355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 2</a:t>
              </a:r>
              <a:r>
                <a:rPr kumimoji="0" lang="en-US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a</a:t>
              </a:r>
              <a:endParaRPr lang="en-US" dirty="0">
                <a:latin typeface="Calibri" pitchFamily="34" charset="0"/>
                <a:ea typeface="Times New Roman" pitchFamily="18" charset="0"/>
                <a:cs typeface="Calibri" pitchFamily="34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(kg/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mês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)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" name="Grupo 29"/>
            <p:cNvGrpSpPr/>
            <p:nvPr/>
          </p:nvGrpSpPr>
          <p:grpSpPr>
            <a:xfrm>
              <a:off x="2987824" y="3151230"/>
              <a:ext cx="3852000" cy="2778119"/>
              <a:chOff x="2987824" y="3151230"/>
              <a:chExt cx="3852000" cy="2778119"/>
            </a:xfrm>
          </p:grpSpPr>
          <p:sp>
            <p:nvSpPr>
              <p:cNvPr id="15" name="AutoShape 12"/>
              <p:cNvSpPr>
                <a:spLocks noChangeShapeType="1"/>
              </p:cNvSpPr>
              <p:nvPr/>
            </p:nvSpPr>
            <p:spPr bwMode="auto">
              <a:xfrm flipH="1" flipV="1">
                <a:off x="2987824" y="5929349"/>
                <a:ext cx="38520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3" name="AutoShape 4"/>
              <p:cNvSpPr>
                <a:spLocks noChangeShapeType="1"/>
              </p:cNvSpPr>
              <p:nvPr/>
            </p:nvSpPr>
            <p:spPr bwMode="auto">
              <a:xfrm>
                <a:off x="2995369" y="3151230"/>
                <a:ext cx="0" cy="277200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25" name="Text Box 2"/>
            <p:cNvSpPr txBox="1">
              <a:spLocks noChangeArrowheads="1"/>
            </p:cNvSpPr>
            <p:nvPr/>
          </p:nvSpPr>
          <p:spPr bwMode="auto">
            <a:xfrm>
              <a:off x="2267744" y="3069320"/>
              <a:ext cx="682721" cy="3367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0" name="Grupo 59"/>
          <p:cNvGrpSpPr/>
          <p:nvPr/>
        </p:nvGrpSpPr>
        <p:grpSpPr>
          <a:xfrm>
            <a:off x="3150979" y="4655887"/>
            <a:ext cx="336780" cy="1630681"/>
            <a:chOff x="3150979" y="4655887"/>
            <a:chExt cx="336780" cy="1630681"/>
          </a:xfrm>
        </p:grpSpPr>
        <p:sp>
          <p:nvSpPr>
            <p:cNvPr id="21" name="Text Box 6"/>
            <p:cNvSpPr txBox="1">
              <a:spLocks noChangeArrowheads="1"/>
            </p:cNvSpPr>
            <p:nvPr/>
          </p:nvSpPr>
          <p:spPr bwMode="auto">
            <a:xfrm>
              <a:off x="3150979" y="5993057"/>
              <a:ext cx="336780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4" name="Conector reto 33"/>
            <p:cNvCxnSpPr/>
            <p:nvPr/>
          </p:nvCxnSpPr>
          <p:spPr>
            <a:xfrm>
              <a:off x="3319369" y="4655887"/>
              <a:ext cx="0" cy="1273462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upo 58"/>
          <p:cNvGrpSpPr/>
          <p:nvPr/>
        </p:nvGrpSpPr>
        <p:grpSpPr>
          <a:xfrm>
            <a:off x="2440714" y="4509131"/>
            <a:ext cx="1987270" cy="1777437"/>
            <a:chOff x="2440714" y="4509131"/>
            <a:chExt cx="1987270" cy="1777437"/>
          </a:xfrm>
        </p:grpSpPr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2440714" y="4509131"/>
              <a:ext cx="336780" cy="2935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2" name="Conector reto 31"/>
            <p:cNvCxnSpPr/>
            <p:nvPr/>
          </p:nvCxnSpPr>
          <p:spPr>
            <a:xfrm>
              <a:off x="2995369" y="4655887"/>
              <a:ext cx="324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upo 41"/>
            <p:cNvGrpSpPr/>
            <p:nvPr/>
          </p:nvGrpSpPr>
          <p:grpSpPr>
            <a:xfrm>
              <a:off x="3319369" y="4655887"/>
              <a:ext cx="1108615" cy="1630681"/>
              <a:chOff x="3319369" y="4655887"/>
              <a:chExt cx="1108615" cy="1630681"/>
            </a:xfrm>
          </p:grpSpPr>
          <p:sp>
            <p:nvSpPr>
              <p:cNvPr id="22" name="Text Box 5"/>
              <p:cNvSpPr txBox="1">
                <a:spLocks noChangeArrowheads="1"/>
              </p:cNvSpPr>
              <p:nvPr/>
            </p:nvSpPr>
            <p:spPr bwMode="auto">
              <a:xfrm>
                <a:off x="4091203" y="5993057"/>
                <a:ext cx="336781" cy="29351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q</a:t>
                </a:r>
                <a:r>
                  <a:rPr lang="en-US" baseline="-30000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0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9" name="Grupo 38"/>
              <p:cNvGrpSpPr/>
              <p:nvPr/>
            </p:nvGrpSpPr>
            <p:grpSpPr>
              <a:xfrm>
                <a:off x="3319369" y="4655887"/>
                <a:ext cx="936000" cy="1273462"/>
                <a:chOff x="3319369" y="4655887"/>
                <a:chExt cx="936000" cy="1273462"/>
              </a:xfrm>
            </p:grpSpPr>
            <p:cxnSp>
              <p:nvCxnSpPr>
                <p:cNvPr id="36" name="Conector reto 35"/>
                <p:cNvCxnSpPr/>
                <p:nvPr/>
              </p:nvCxnSpPr>
              <p:spPr>
                <a:xfrm>
                  <a:off x="3319369" y="4655887"/>
                  <a:ext cx="936000" cy="0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ector reto 37"/>
                <p:cNvCxnSpPr/>
                <p:nvPr/>
              </p:nvCxnSpPr>
              <p:spPr>
                <a:xfrm>
                  <a:off x="4255369" y="4655887"/>
                  <a:ext cx="0" cy="1273462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58" name="Grupo 57"/>
          <p:cNvGrpSpPr/>
          <p:nvPr/>
        </p:nvGrpSpPr>
        <p:grpSpPr>
          <a:xfrm>
            <a:off x="3347864" y="4249187"/>
            <a:ext cx="1368152" cy="1190186"/>
            <a:chOff x="3347864" y="4249187"/>
            <a:chExt cx="1368152" cy="1190186"/>
          </a:xfrm>
        </p:grpSpPr>
        <p:cxnSp>
          <p:nvCxnSpPr>
            <p:cNvPr id="54" name="Conector de seta reta 53"/>
            <p:cNvCxnSpPr/>
            <p:nvPr/>
          </p:nvCxnSpPr>
          <p:spPr>
            <a:xfrm flipH="1">
              <a:off x="3347864" y="4249187"/>
              <a:ext cx="468000" cy="28804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ector de seta reta 55"/>
            <p:cNvCxnSpPr/>
            <p:nvPr/>
          </p:nvCxnSpPr>
          <p:spPr>
            <a:xfrm flipH="1">
              <a:off x="4337079" y="5101147"/>
              <a:ext cx="378937" cy="33822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23983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39340"/>
            <a:ext cx="8229600" cy="1910377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2.3. Renda do consumidor</a:t>
            </a:r>
          </a:p>
          <a:p>
            <a:r>
              <a:rPr lang="pt-BR" dirty="0"/>
              <a:t>Bens </a:t>
            </a:r>
            <a:r>
              <a:rPr lang="pt-BR" dirty="0" smtClean="0"/>
              <a:t>neutros ou de consumo saciado = alterações da renda do consumidor não afetam a demanda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grpSp>
        <p:nvGrpSpPr>
          <p:cNvPr id="48" name="Grupo 47"/>
          <p:cNvGrpSpPr/>
          <p:nvPr/>
        </p:nvGrpSpPr>
        <p:grpSpPr>
          <a:xfrm>
            <a:off x="3766223" y="3708546"/>
            <a:ext cx="3614089" cy="1902136"/>
            <a:chOff x="3766223" y="3492522"/>
            <a:chExt cx="3614089" cy="1902136"/>
          </a:xfrm>
        </p:grpSpPr>
        <p:sp>
          <p:nvSpPr>
            <p:cNvPr id="17" name="Text Box 10"/>
            <p:cNvSpPr txBox="1">
              <a:spLocks noChangeArrowheads="1"/>
            </p:cNvSpPr>
            <p:nvPr/>
          </p:nvSpPr>
          <p:spPr bwMode="auto">
            <a:xfrm>
              <a:off x="5846777" y="5101147"/>
              <a:ext cx="1533535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D’</a:t>
              </a:r>
              <a:r>
                <a:rPr lang="en-US" baseline="-25000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sal</a:t>
              </a:r>
              <a:r>
                <a:rPr lang="en-US" baseline="-25000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lang="en-US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=</a:t>
              </a:r>
              <a:r>
                <a:rPr lang="en-US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D</a:t>
              </a:r>
              <a:r>
                <a:rPr lang="en-US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’’</a:t>
              </a:r>
              <a:r>
                <a:rPr lang="en-US" baseline="-25000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sal</a:t>
              </a:r>
              <a:r>
                <a:rPr lang="en-US" baseline="-25000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rc 3"/>
            <p:cNvSpPr>
              <a:spLocks/>
            </p:cNvSpPr>
            <p:nvPr/>
          </p:nvSpPr>
          <p:spPr bwMode="auto">
            <a:xfrm rot="10800000">
              <a:off x="3766223" y="3492522"/>
              <a:ext cx="2005714" cy="178837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50" name="Grupo 49"/>
          <p:cNvGrpSpPr/>
          <p:nvPr/>
        </p:nvGrpSpPr>
        <p:grpSpPr>
          <a:xfrm>
            <a:off x="2267744" y="3285344"/>
            <a:ext cx="4572080" cy="3533511"/>
            <a:chOff x="2267744" y="3069320"/>
            <a:chExt cx="4572080" cy="3533511"/>
          </a:xfrm>
        </p:grpSpPr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5116007" y="5949280"/>
              <a:ext cx="1723817" cy="653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Sal</a:t>
              </a:r>
              <a:endParaRPr lang="en-US" dirty="0">
                <a:latin typeface="Calibri" pitchFamily="34" charset="0"/>
                <a:ea typeface="Times New Roman" pitchFamily="18" charset="0"/>
                <a:cs typeface="Calibri" pitchFamily="34" charset="0"/>
              </a:endParaRP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(kg/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mês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)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" name="Grupo 29"/>
            <p:cNvGrpSpPr/>
            <p:nvPr/>
          </p:nvGrpSpPr>
          <p:grpSpPr>
            <a:xfrm>
              <a:off x="2987824" y="3151230"/>
              <a:ext cx="3852000" cy="2778119"/>
              <a:chOff x="2987824" y="3151230"/>
              <a:chExt cx="3852000" cy="2778119"/>
            </a:xfrm>
          </p:grpSpPr>
          <p:sp>
            <p:nvSpPr>
              <p:cNvPr id="15" name="AutoShape 12"/>
              <p:cNvSpPr>
                <a:spLocks noChangeShapeType="1"/>
              </p:cNvSpPr>
              <p:nvPr/>
            </p:nvSpPr>
            <p:spPr bwMode="auto">
              <a:xfrm flipH="1" flipV="1">
                <a:off x="2987824" y="5929349"/>
                <a:ext cx="38520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23" name="AutoShape 4"/>
              <p:cNvSpPr>
                <a:spLocks noChangeShapeType="1"/>
              </p:cNvSpPr>
              <p:nvPr/>
            </p:nvSpPr>
            <p:spPr bwMode="auto">
              <a:xfrm>
                <a:off x="2995369" y="3151230"/>
                <a:ext cx="0" cy="277200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25" name="Text Box 2"/>
            <p:cNvSpPr txBox="1">
              <a:spLocks noChangeArrowheads="1"/>
            </p:cNvSpPr>
            <p:nvPr/>
          </p:nvSpPr>
          <p:spPr bwMode="auto">
            <a:xfrm>
              <a:off x="2267744" y="3069320"/>
              <a:ext cx="682721" cy="3367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lang="en-US" baseline="-30000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sal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9" name="Grupo 58"/>
          <p:cNvGrpSpPr/>
          <p:nvPr/>
        </p:nvGrpSpPr>
        <p:grpSpPr>
          <a:xfrm>
            <a:off x="2440714" y="4725155"/>
            <a:ext cx="1987270" cy="1777437"/>
            <a:chOff x="2440714" y="4509131"/>
            <a:chExt cx="1987270" cy="1777437"/>
          </a:xfrm>
        </p:grpSpPr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2440714" y="4509131"/>
              <a:ext cx="336780" cy="2935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2" name="Conector reto 31"/>
            <p:cNvCxnSpPr/>
            <p:nvPr/>
          </p:nvCxnSpPr>
          <p:spPr>
            <a:xfrm>
              <a:off x="2995369" y="4655887"/>
              <a:ext cx="324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2" name="Grupo 41"/>
            <p:cNvGrpSpPr/>
            <p:nvPr/>
          </p:nvGrpSpPr>
          <p:grpSpPr>
            <a:xfrm>
              <a:off x="3319369" y="4655887"/>
              <a:ext cx="1108615" cy="1630681"/>
              <a:chOff x="3319369" y="4655887"/>
              <a:chExt cx="1108615" cy="1630681"/>
            </a:xfrm>
          </p:grpSpPr>
          <p:sp>
            <p:nvSpPr>
              <p:cNvPr id="22" name="Text Box 5"/>
              <p:cNvSpPr txBox="1">
                <a:spLocks noChangeArrowheads="1"/>
              </p:cNvSpPr>
              <p:nvPr/>
            </p:nvSpPr>
            <p:spPr bwMode="auto">
              <a:xfrm>
                <a:off x="4091203" y="5993057"/>
                <a:ext cx="336781" cy="29351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q</a:t>
                </a:r>
                <a:r>
                  <a:rPr lang="en-US" baseline="-30000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0</a:t>
                </a:r>
                <a:endPara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39" name="Grupo 38"/>
              <p:cNvGrpSpPr/>
              <p:nvPr/>
            </p:nvGrpSpPr>
            <p:grpSpPr>
              <a:xfrm>
                <a:off x="3319369" y="4655887"/>
                <a:ext cx="936000" cy="1273462"/>
                <a:chOff x="3319369" y="4655887"/>
                <a:chExt cx="936000" cy="1273462"/>
              </a:xfrm>
            </p:grpSpPr>
            <p:cxnSp>
              <p:nvCxnSpPr>
                <p:cNvPr id="36" name="Conector reto 35"/>
                <p:cNvCxnSpPr/>
                <p:nvPr/>
              </p:nvCxnSpPr>
              <p:spPr>
                <a:xfrm>
                  <a:off x="3319369" y="4655887"/>
                  <a:ext cx="936000" cy="0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ector reto 37"/>
                <p:cNvCxnSpPr/>
                <p:nvPr/>
              </p:nvCxnSpPr>
              <p:spPr>
                <a:xfrm>
                  <a:off x="4255369" y="4655887"/>
                  <a:ext cx="0" cy="1273462"/>
                </a:xfrm>
                <a:prstGeom prst="line">
                  <a:avLst/>
                </a:prstGeom>
                <a:ln>
                  <a:solidFill>
                    <a:schemeClr val="bg1">
                      <a:lumMod val="65000"/>
                    </a:schemeClr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99673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39342"/>
            <a:ext cx="8229600" cy="1439520"/>
          </a:xfrm>
        </p:spPr>
        <p:txBody>
          <a:bodyPr/>
          <a:lstStyle/>
          <a:p>
            <a:pPr marL="109728" indent="0">
              <a:buNone/>
            </a:pPr>
            <a:r>
              <a:rPr lang="pt-BR" b="1" dirty="0" smtClean="0"/>
              <a:t>2.4. Gosto ou preferência do consumidor</a:t>
            </a:r>
          </a:p>
          <a:p>
            <a:r>
              <a:rPr lang="pt-BR" dirty="0" smtClean="0"/>
              <a:t>Sofrem alterações com o tempo</a:t>
            </a:r>
            <a:endParaRPr lang="pt-BR" dirty="0"/>
          </a:p>
          <a:p>
            <a:pPr lvl="1"/>
            <a:r>
              <a:rPr lang="pt-BR" dirty="0" smtClean="0"/>
              <a:t>Ex.: Campanhas publicitárias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2451399" y="3164080"/>
            <a:ext cx="4230720" cy="3217248"/>
            <a:chOff x="2609104" y="3069320"/>
            <a:chExt cx="4230720" cy="3217248"/>
          </a:xfrm>
        </p:grpSpPr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5116007" y="5993057"/>
              <a:ext cx="1723817" cy="293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Q/U.T.</a:t>
              </a:r>
              <a:endParaRPr lang="en-US" dirty="0">
                <a:latin typeface="Calibri" pitchFamily="34" charset="0"/>
                <a:ea typeface="Times New Roman" pitchFamily="18" charset="0"/>
                <a:cs typeface="Calibri" pitchFamily="34" charset="0"/>
              </a:endParaRPr>
            </a:p>
          </p:txBody>
        </p:sp>
        <p:grpSp>
          <p:nvGrpSpPr>
            <p:cNvPr id="10" name="Grupo 9"/>
            <p:cNvGrpSpPr/>
            <p:nvPr/>
          </p:nvGrpSpPr>
          <p:grpSpPr>
            <a:xfrm>
              <a:off x="2987824" y="3151230"/>
              <a:ext cx="3852000" cy="2778119"/>
              <a:chOff x="2987824" y="3151230"/>
              <a:chExt cx="3852000" cy="2778119"/>
            </a:xfrm>
          </p:grpSpPr>
          <p:sp>
            <p:nvSpPr>
              <p:cNvPr id="12" name="AutoShape 12"/>
              <p:cNvSpPr>
                <a:spLocks noChangeShapeType="1"/>
              </p:cNvSpPr>
              <p:nvPr/>
            </p:nvSpPr>
            <p:spPr bwMode="auto">
              <a:xfrm flipH="1" flipV="1">
                <a:off x="2987824" y="5929349"/>
                <a:ext cx="38520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13" name="AutoShape 4"/>
              <p:cNvSpPr>
                <a:spLocks noChangeShapeType="1"/>
              </p:cNvSpPr>
              <p:nvPr/>
            </p:nvSpPr>
            <p:spPr bwMode="auto">
              <a:xfrm>
                <a:off x="2995369" y="3151230"/>
                <a:ext cx="0" cy="277200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11" name="Text Box 2"/>
            <p:cNvSpPr txBox="1">
              <a:spLocks noChangeArrowheads="1"/>
            </p:cNvSpPr>
            <p:nvPr/>
          </p:nvSpPr>
          <p:spPr bwMode="auto">
            <a:xfrm>
              <a:off x="2609104" y="3069320"/>
              <a:ext cx="341361" cy="33674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Arial" pitchFamily="34" charset="0"/>
                  <a:cs typeface="Arial" pitchFamily="34" charset="0"/>
                </a:rPr>
                <a:t>P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" name="Grupo 31"/>
          <p:cNvGrpSpPr/>
          <p:nvPr/>
        </p:nvGrpSpPr>
        <p:grpSpPr>
          <a:xfrm>
            <a:off x="2451399" y="4603891"/>
            <a:ext cx="1818880" cy="1777437"/>
            <a:chOff x="2609104" y="4436763"/>
            <a:chExt cx="1818880" cy="1777437"/>
          </a:xfrm>
        </p:grpSpPr>
        <p:sp>
          <p:nvSpPr>
            <p:cNvPr id="15" name="Text Box 7"/>
            <p:cNvSpPr txBox="1">
              <a:spLocks noChangeArrowheads="1"/>
            </p:cNvSpPr>
            <p:nvPr/>
          </p:nvSpPr>
          <p:spPr bwMode="auto">
            <a:xfrm>
              <a:off x="2609104" y="4436763"/>
              <a:ext cx="336780" cy="2935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5"/>
            <p:cNvSpPr txBox="1">
              <a:spLocks noChangeArrowheads="1"/>
            </p:cNvSpPr>
            <p:nvPr/>
          </p:nvSpPr>
          <p:spPr bwMode="auto">
            <a:xfrm>
              <a:off x="4091203" y="5920689"/>
              <a:ext cx="336781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lang="en-US" baseline="-30000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Conector reto 19"/>
            <p:cNvCxnSpPr/>
            <p:nvPr/>
          </p:nvCxnSpPr>
          <p:spPr>
            <a:xfrm>
              <a:off x="2995369" y="4583519"/>
              <a:ext cx="12600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ector reto 20"/>
            <p:cNvCxnSpPr/>
            <p:nvPr/>
          </p:nvCxnSpPr>
          <p:spPr>
            <a:xfrm>
              <a:off x="4255369" y="4583519"/>
              <a:ext cx="0" cy="1273462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upo 28"/>
          <p:cNvGrpSpPr/>
          <p:nvPr/>
        </p:nvGrpSpPr>
        <p:grpSpPr>
          <a:xfrm>
            <a:off x="3608518" y="3587282"/>
            <a:ext cx="2267304" cy="2174565"/>
            <a:chOff x="3766223" y="3420154"/>
            <a:chExt cx="2267304" cy="2174565"/>
          </a:xfrm>
        </p:grpSpPr>
        <p:sp>
          <p:nvSpPr>
            <p:cNvPr id="6" name="Text Box 10"/>
            <p:cNvSpPr txBox="1">
              <a:spLocks noChangeArrowheads="1"/>
            </p:cNvSpPr>
            <p:nvPr/>
          </p:nvSpPr>
          <p:spPr bwMode="auto">
            <a:xfrm>
              <a:off x="5652120" y="5301208"/>
              <a:ext cx="381407" cy="29351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D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Arc 3"/>
            <p:cNvSpPr>
              <a:spLocks/>
            </p:cNvSpPr>
            <p:nvPr/>
          </p:nvSpPr>
          <p:spPr bwMode="auto">
            <a:xfrm rot="10800000">
              <a:off x="3766223" y="3420154"/>
              <a:ext cx="2005714" cy="178837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28" name="Grupo 27"/>
          <p:cNvGrpSpPr/>
          <p:nvPr/>
        </p:nvGrpSpPr>
        <p:grpSpPr>
          <a:xfrm>
            <a:off x="2974135" y="3596128"/>
            <a:ext cx="2253615" cy="2165719"/>
            <a:chOff x="3131840" y="3429000"/>
            <a:chExt cx="2253615" cy="2165719"/>
          </a:xfrm>
        </p:grpSpPr>
        <p:sp>
          <p:nvSpPr>
            <p:cNvPr id="23" name="Text Box 10"/>
            <p:cNvSpPr txBox="1">
              <a:spLocks noChangeArrowheads="1"/>
            </p:cNvSpPr>
            <p:nvPr/>
          </p:nvSpPr>
          <p:spPr bwMode="auto">
            <a:xfrm>
              <a:off x="5004048" y="5301208"/>
              <a:ext cx="381407" cy="2935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D’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rc 3"/>
            <p:cNvSpPr>
              <a:spLocks/>
            </p:cNvSpPr>
            <p:nvPr/>
          </p:nvSpPr>
          <p:spPr bwMode="auto">
            <a:xfrm rot="10800000">
              <a:off x="3131840" y="3429000"/>
              <a:ext cx="2005714" cy="178837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40" name="Grupo 39"/>
          <p:cNvGrpSpPr/>
          <p:nvPr/>
        </p:nvGrpSpPr>
        <p:grpSpPr>
          <a:xfrm>
            <a:off x="3299273" y="4750647"/>
            <a:ext cx="336781" cy="1630680"/>
            <a:chOff x="3299273" y="4750647"/>
            <a:chExt cx="336781" cy="1630680"/>
          </a:xfrm>
        </p:grpSpPr>
        <p:cxnSp>
          <p:nvCxnSpPr>
            <p:cNvPr id="35" name="Conector reto 34"/>
            <p:cNvCxnSpPr/>
            <p:nvPr/>
          </p:nvCxnSpPr>
          <p:spPr>
            <a:xfrm>
              <a:off x="3467664" y="4750647"/>
              <a:ext cx="0" cy="126734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 Box 5"/>
            <p:cNvSpPr txBox="1">
              <a:spLocks noChangeArrowheads="1"/>
            </p:cNvSpPr>
            <p:nvPr/>
          </p:nvSpPr>
          <p:spPr bwMode="auto">
            <a:xfrm>
              <a:off x="3299273" y="6087816"/>
              <a:ext cx="336781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q</a:t>
              </a:r>
              <a:r>
                <a:rPr lang="en-US" baseline="-25000" dirty="0" smtClean="0">
                  <a:latin typeface="Arial" pitchFamily="34" charset="0"/>
                  <a:cs typeface="Arial" pitchFamily="34" charset="0"/>
                </a:rPr>
                <a:t>1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Grupo 40"/>
          <p:cNvGrpSpPr/>
          <p:nvPr/>
        </p:nvGrpSpPr>
        <p:grpSpPr>
          <a:xfrm>
            <a:off x="4090295" y="4750647"/>
            <a:ext cx="834214" cy="1630679"/>
            <a:chOff x="4090295" y="4750647"/>
            <a:chExt cx="834214" cy="1630679"/>
          </a:xfrm>
        </p:grpSpPr>
        <p:cxnSp>
          <p:nvCxnSpPr>
            <p:cNvPr id="16" name="Conector reto 15"/>
            <p:cNvCxnSpPr/>
            <p:nvPr/>
          </p:nvCxnSpPr>
          <p:spPr>
            <a:xfrm>
              <a:off x="4090295" y="4750647"/>
              <a:ext cx="665824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to 36"/>
            <p:cNvCxnSpPr/>
            <p:nvPr/>
          </p:nvCxnSpPr>
          <p:spPr>
            <a:xfrm>
              <a:off x="4756119" y="4750647"/>
              <a:ext cx="0" cy="1267343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 Box 5"/>
            <p:cNvSpPr txBox="1">
              <a:spLocks noChangeArrowheads="1"/>
            </p:cNvSpPr>
            <p:nvPr/>
          </p:nvSpPr>
          <p:spPr bwMode="auto">
            <a:xfrm>
              <a:off x="4587728" y="6087815"/>
              <a:ext cx="336781" cy="29351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q</a:t>
              </a:r>
              <a:r>
                <a:rPr lang="en-US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endParaRPr kumimoji="0" lang="en-US" b="0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3" name="Grupo 32"/>
          <p:cNvGrpSpPr/>
          <p:nvPr/>
        </p:nvGrpSpPr>
        <p:grpSpPr>
          <a:xfrm>
            <a:off x="4270279" y="3587282"/>
            <a:ext cx="2461961" cy="1902136"/>
            <a:chOff x="4427984" y="3420154"/>
            <a:chExt cx="2461961" cy="1902136"/>
          </a:xfrm>
        </p:grpSpPr>
        <p:sp>
          <p:nvSpPr>
            <p:cNvPr id="26" name="Text Box 10"/>
            <p:cNvSpPr txBox="1">
              <a:spLocks noChangeArrowheads="1"/>
            </p:cNvSpPr>
            <p:nvPr/>
          </p:nvSpPr>
          <p:spPr bwMode="auto">
            <a:xfrm>
              <a:off x="6508538" y="5028779"/>
              <a:ext cx="381407" cy="293511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Arial" pitchFamily="34" charset="0"/>
                  <a:cs typeface="Arial" pitchFamily="34" charset="0"/>
                </a:rPr>
                <a:t>D’’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Arc 3"/>
            <p:cNvSpPr>
              <a:spLocks/>
            </p:cNvSpPr>
            <p:nvPr/>
          </p:nvSpPr>
          <p:spPr bwMode="auto">
            <a:xfrm rot="10800000">
              <a:off x="4427984" y="3420154"/>
              <a:ext cx="2005714" cy="178837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7030A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05894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Relacionado às mudanças na quantidade da demanda dado alterações:</a:t>
            </a:r>
          </a:p>
          <a:p>
            <a:pPr lvl="1"/>
            <a:r>
              <a:rPr lang="pt-BR" dirty="0" smtClean="0"/>
              <a:t>No preço do produto</a:t>
            </a:r>
          </a:p>
          <a:p>
            <a:pPr lvl="1"/>
            <a:r>
              <a:rPr lang="pt-BR" dirty="0" smtClean="0"/>
              <a:t>Na renda do consumidor</a:t>
            </a:r>
          </a:p>
          <a:p>
            <a:pPr lvl="1"/>
            <a:r>
              <a:rPr lang="pt-BR" dirty="0" smtClean="0"/>
              <a:t>No preço dos bens relacionados</a:t>
            </a:r>
          </a:p>
          <a:p>
            <a:r>
              <a:rPr lang="pt-BR" dirty="0" smtClean="0"/>
              <a:t>Sensibilidade que a demanda do bem possui em relação a esses fatores acima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70782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b="1" dirty="0" smtClean="0"/>
              <a:t>3.1. Elasticidade-preço da demanda</a:t>
            </a:r>
          </a:p>
          <a:p>
            <a:r>
              <a:rPr lang="pt-BR" dirty="0" smtClean="0"/>
              <a:t>Variação percentual na quantidade demanda de um bem, dada uma variação percentual em seu preço, </a:t>
            </a:r>
            <a:r>
              <a:rPr lang="pt-BR" i="1" dirty="0" err="1" smtClean="0"/>
              <a:t>caeteris</a:t>
            </a:r>
            <a:r>
              <a:rPr lang="pt-BR" i="1" dirty="0" smtClean="0"/>
              <a:t> </a:t>
            </a:r>
            <a:r>
              <a:rPr lang="pt-BR" i="1" dirty="0" err="1" smtClean="0"/>
              <a:t>paribus</a:t>
            </a:r>
            <a:endParaRPr lang="pt-BR" i="1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0158445"/>
              </p:ext>
            </p:extLst>
          </p:nvPr>
        </p:nvGraphicFramePr>
        <p:xfrm>
          <a:off x="1285165" y="3671887"/>
          <a:ext cx="6573670" cy="21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ção" r:id="rId3" imgW="2590560" imgH="850680" progId="Equation.3">
                  <p:embed/>
                </p:oleObj>
              </mc:Choice>
              <mc:Fallback>
                <p:oleObj name="Equação" r:id="rId3" imgW="2590560" imgH="850680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5165" y="3671887"/>
                        <a:ext cx="6573670" cy="216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85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t-BR" b="1" dirty="0" smtClean="0"/>
              <a:t>3.1. Elasticidade-preço da demanda</a:t>
            </a:r>
          </a:p>
          <a:p>
            <a:r>
              <a:rPr lang="pt-BR" dirty="0" smtClean="0"/>
              <a:t>Valor sempre negativo</a:t>
            </a:r>
          </a:p>
          <a:p>
            <a:pPr lvl="1"/>
            <a:r>
              <a:rPr lang="pt-BR" dirty="0" smtClean="0"/>
              <a:t>Exceto bens de </a:t>
            </a:r>
            <a:r>
              <a:rPr lang="pt-BR" dirty="0" err="1" smtClean="0"/>
              <a:t>Veblen</a:t>
            </a:r>
            <a:r>
              <a:rPr lang="pt-BR" dirty="0" smtClean="0"/>
              <a:t> e de </a:t>
            </a:r>
            <a:r>
              <a:rPr lang="pt-BR" dirty="0" err="1" smtClean="0"/>
              <a:t>Giffen</a:t>
            </a:r>
            <a:endParaRPr lang="pt-BR" dirty="0"/>
          </a:p>
          <a:p>
            <a:r>
              <a:rPr lang="pt-BR" dirty="0" smtClean="0"/>
              <a:t>Comumente expresso em módulo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7" name="Obje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584299"/>
              </p:ext>
            </p:extLst>
          </p:nvPr>
        </p:nvGraphicFramePr>
        <p:xfrm>
          <a:off x="1234802" y="3501008"/>
          <a:ext cx="667439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" name="Equação" r:id="rId3" imgW="2133600" imgH="279400" progId="Equation.3">
                  <p:embed/>
                </p:oleObj>
              </mc:Choice>
              <mc:Fallback>
                <p:oleObj name="Equação" r:id="rId3" imgW="2133600" imgH="27940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4802" y="3501008"/>
                        <a:ext cx="6674397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467544" y="4540478"/>
            <a:ext cx="822960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300" dirty="0" smtClean="0"/>
              <a:t>Interpretação: a variação </a:t>
            </a:r>
            <a:r>
              <a:rPr lang="pt-BR" sz="2300" dirty="0"/>
              <a:t>de 1% no preço do bem </a:t>
            </a:r>
            <a:r>
              <a:rPr lang="pt-BR" sz="2300" dirty="0" smtClean="0"/>
              <a:t>implica na variação de </a:t>
            </a:r>
            <a:r>
              <a:rPr lang="pt-BR" sz="2300" dirty="0"/>
              <a:t>1% na quantidade </a:t>
            </a:r>
            <a:r>
              <a:rPr lang="pt-BR" sz="2300" dirty="0" smtClean="0"/>
              <a:t>demandada, no sentido contrário</a:t>
            </a:r>
          </a:p>
        </p:txBody>
      </p:sp>
    </p:spTree>
    <p:extLst>
      <p:ext uri="{BB962C8B-B14F-4D97-AF65-F5344CB8AC3E}">
        <p14:creationId xmlns:p14="http://schemas.microsoft.com/office/powerpoint/2010/main" val="229929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Demanda individual = quantidade desejada de determinado bem ou serviço em certo período de tempo</a:t>
            </a:r>
          </a:p>
          <a:p>
            <a:r>
              <a:rPr lang="pt-BR" dirty="0" smtClean="0"/>
              <a:t>Demanda ≠ Compra</a:t>
            </a:r>
          </a:p>
          <a:p>
            <a:pPr lvl="1"/>
            <a:r>
              <a:rPr lang="pt-BR" dirty="0" smtClean="0"/>
              <a:t>Demanda = desejo de comprar certo bem</a:t>
            </a:r>
          </a:p>
          <a:p>
            <a:pPr lvl="1"/>
            <a:r>
              <a:rPr lang="pt-BR" dirty="0" smtClean="0"/>
              <a:t>Compra = aquisição de certo bem</a:t>
            </a:r>
            <a:endParaRPr lang="pt-BR" dirty="0"/>
          </a:p>
          <a:p>
            <a:r>
              <a:rPr lang="pt-BR" dirty="0" smtClean="0"/>
              <a:t>Expressa em fluxo por unidade de tempo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1. Teoria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47892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3.1. Elasticidade-preço da demanda</a:t>
            </a:r>
          </a:p>
          <a:p>
            <a:pPr marL="109728" indent="0">
              <a:buNone/>
            </a:pPr>
            <a:r>
              <a:rPr lang="pt-BR" b="1" dirty="0" smtClean="0"/>
              <a:t>3.1.1. Demanda preço-elástica</a:t>
            </a:r>
          </a:p>
          <a:p>
            <a:pPr marL="109728" indent="0">
              <a:buNone/>
            </a:pPr>
            <a:endParaRPr lang="pt-BR" b="1" dirty="0" smtClean="0"/>
          </a:p>
          <a:p>
            <a:pPr marL="393192" lvl="1" indent="0">
              <a:buNone/>
            </a:pPr>
            <a:endParaRPr lang="pt-BR" dirty="0"/>
          </a:p>
          <a:p>
            <a:pPr marL="355600" indent="-219075"/>
            <a:r>
              <a:rPr lang="pt-BR" dirty="0" smtClean="0"/>
              <a:t>Variação percentual da demanda é mais que proporcional à variação percentual do preço do bem</a:t>
            </a:r>
          </a:p>
          <a:p>
            <a:pPr marL="355600" indent="-219075"/>
            <a:r>
              <a:rPr lang="pt-BR" dirty="0" smtClean="0"/>
              <a:t>Demanda sensível à variação do preço do bem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0952197"/>
              </p:ext>
            </p:extLst>
          </p:nvPr>
        </p:nvGraphicFramePr>
        <p:xfrm>
          <a:off x="3757678" y="2420888"/>
          <a:ext cx="1628643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Equação" r:id="rId3" imgW="520560" imgH="279360" progId="Equation.3">
                  <p:embed/>
                </p:oleObj>
              </mc:Choice>
              <mc:Fallback>
                <p:oleObj name="Equação" r:id="rId3" imgW="520560" imgH="27936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78" y="2420888"/>
                        <a:ext cx="1628643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34679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3.1. Elasticidade-preço da demanda</a:t>
            </a:r>
          </a:p>
          <a:p>
            <a:pPr marL="109728" indent="0">
              <a:buNone/>
            </a:pPr>
            <a:r>
              <a:rPr lang="pt-BR" b="1" dirty="0" smtClean="0"/>
              <a:t>3.1.1. Demanda preço-elástica</a:t>
            </a:r>
            <a:endParaRPr lang="pt-BR" dirty="0"/>
          </a:p>
          <a:p>
            <a:pPr marL="355600" indent="-219075"/>
            <a:r>
              <a:rPr lang="pt-BR" dirty="0"/>
              <a:t>Exemplo</a:t>
            </a:r>
            <a:r>
              <a:rPr lang="pt-BR" dirty="0" smtClean="0"/>
              <a:t>:</a:t>
            </a:r>
          </a:p>
          <a:p>
            <a:pPr marL="137160" indent="0">
              <a:buNone/>
            </a:pPr>
            <a:endParaRPr lang="pt-BR" dirty="0" smtClean="0"/>
          </a:p>
          <a:p>
            <a:pPr marL="393192" lvl="1" indent="0">
              <a:buNone/>
            </a:pPr>
            <a:endParaRPr lang="pt-BR" dirty="0" smtClean="0"/>
          </a:p>
          <a:p>
            <a:pPr marL="0" indent="0" algn="ctr">
              <a:buNone/>
            </a:pPr>
            <a:r>
              <a:rPr lang="pt-BR" dirty="0" smtClean="0"/>
              <a:t>Caso </a:t>
            </a:r>
            <a:r>
              <a:rPr lang="pt-BR" dirty="0"/>
              <a:t>o preço do bem aumente 10% haverá uma redução na quantidade demandada de 12%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732259"/>
              </p:ext>
            </p:extLst>
          </p:nvPr>
        </p:nvGraphicFramePr>
        <p:xfrm>
          <a:off x="3578285" y="2708920"/>
          <a:ext cx="1987431" cy="8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ção" r:id="rId3" imgW="634680" imgH="279360" progId="Equation.3">
                  <p:embed/>
                </p:oleObj>
              </mc:Choice>
              <mc:Fallback>
                <p:oleObj name="Equação" r:id="rId3" imgW="634680" imgH="279360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8285" y="2708920"/>
                        <a:ext cx="1987431" cy="8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162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3.1. Elasticidade-preço da demanda</a:t>
            </a:r>
          </a:p>
          <a:p>
            <a:pPr marL="109728" indent="0">
              <a:buNone/>
            </a:pPr>
            <a:r>
              <a:rPr lang="pt-BR" b="1" dirty="0" smtClean="0"/>
              <a:t>3.1.2. Demanda preço-inelástica</a:t>
            </a:r>
          </a:p>
          <a:p>
            <a:pPr marL="109728" indent="0">
              <a:buNone/>
            </a:pPr>
            <a:endParaRPr lang="pt-BR" b="1" dirty="0" smtClean="0"/>
          </a:p>
          <a:p>
            <a:pPr marL="393192" lvl="1" indent="0">
              <a:buNone/>
            </a:pPr>
            <a:endParaRPr lang="pt-BR" dirty="0"/>
          </a:p>
          <a:p>
            <a:r>
              <a:rPr lang="pt-BR" dirty="0" smtClean="0"/>
              <a:t>Variação </a:t>
            </a:r>
            <a:r>
              <a:rPr lang="pt-BR" dirty="0"/>
              <a:t>percentual </a:t>
            </a:r>
            <a:r>
              <a:rPr lang="pt-BR" dirty="0" smtClean="0"/>
              <a:t>da demanda </a:t>
            </a:r>
            <a:r>
              <a:rPr lang="pt-BR" dirty="0"/>
              <a:t>é menos que proporcional à variação percentual </a:t>
            </a:r>
            <a:r>
              <a:rPr lang="pt-BR" dirty="0" smtClean="0"/>
              <a:t>do preço do bem</a:t>
            </a:r>
          </a:p>
          <a:p>
            <a:r>
              <a:rPr lang="pt-BR" dirty="0" smtClean="0"/>
              <a:t>Demanda </a:t>
            </a:r>
            <a:r>
              <a:rPr lang="pt-BR" dirty="0"/>
              <a:t>pouco sensível à variação no </a:t>
            </a:r>
            <a:r>
              <a:rPr lang="pt-BR" dirty="0" smtClean="0"/>
              <a:t>preço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667337"/>
              </p:ext>
            </p:extLst>
          </p:nvPr>
        </p:nvGraphicFramePr>
        <p:xfrm>
          <a:off x="3757678" y="2420888"/>
          <a:ext cx="1628643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3" name="Equação" r:id="rId3" imgW="520560" imgH="279360" progId="Equation.3">
                  <p:embed/>
                </p:oleObj>
              </mc:Choice>
              <mc:Fallback>
                <p:oleObj name="Equação" r:id="rId3" imgW="520560" imgH="27936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78" y="2420888"/>
                        <a:ext cx="1628643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3251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3.1. Elasticidade-preço da demanda</a:t>
            </a:r>
          </a:p>
          <a:p>
            <a:pPr marL="109728" indent="0">
              <a:buNone/>
            </a:pPr>
            <a:r>
              <a:rPr lang="pt-BR" b="1" dirty="0" smtClean="0"/>
              <a:t>3.1.2. Demanda preço-inelástica</a:t>
            </a:r>
            <a:endParaRPr lang="pt-BR" dirty="0"/>
          </a:p>
          <a:p>
            <a:pPr marL="355600" indent="-219075"/>
            <a:r>
              <a:rPr lang="pt-BR" dirty="0"/>
              <a:t>Exemplo</a:t>
            </a:r>
            <a:r>
              <a:rPr lang="pt-BR" dirty="0" smtClean="0"/>
              <a:t>:</a:t>
            </a:r>
          </a:p>
          <a:p>
            <a:pPr marL="137160" indent="0">
              <a:buNone/>
            </a:pPr>
            <a:endParaRPr lang="pt-BR" dirty="0" smtClean="0"/>
          </a:p>
          <a:p>
            <a:pPr marL="393192" lvl="1" indent="0">
              <a:buNone/>
            </a:pPr>
            <a:endParaRPr lang="pt-BR" dirty="0" smtClean="0"/>
          </a:p>
          <a:p>
            <a:pPr marL="109728" indent="0" algn="ctr">
              <a:buNone/>
            </a:pPr>
            <a:r>
              <a:rPr lang="pt-BR" dirty="0" smtClean="0"/>
              <a:t>Caso </a:t>
            </a:r>
            <a:r>
              <a:rPr lang="pt-BR" dirty="0"/>
              <a:t>o preço do bem aumente 10% haverá uma redução na quantidade demandada de 8%</a:t>
            </a:r>
          </a:p>
          <a:p>
            <a:pPr marL="0" indent="0" algn="ctr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8872399"/>
              </p:ext>
            </p:extLst>
          </p:nvPr>
        </p:nvGraphicFramePr>
        <p:xfrm>
          <a:off x="3557776" y="2780928"/>
          <a:ext cx="2028449" cy="8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96" name="Equação" r:id="rId3" imgW="647640" imgH="279360" progId="Equation.3">
                  <p:embed/>
                </p:oleObj>
              </mc:Choice>
              <mc:Fallback>
                <p:oleObj name="Equação" r:id="rId3" imgW="647640" imgH="27936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776" y="2780928"/>
                        <a:ext cx="2028449" cy="8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7541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3.1. Elasticidade-preço da demanda</a:t>
            </a:r>
          </a:p>
          <a:p>
            <a:pPr marL="109728" indent="0">
              <a:buNone/>
            </a:pPr>
            <a:r>
              <a:rPr lang="pt-BR" b="1" dirty="0" smtClean="0"/>
              <a:t>3.1.3. Demanda preço-unitária</a:t>
            </a:r>
          </a:p>
          <a:p>
            <a:pPr marL="109728" indent="0">
              <a:buNone/>
            </a:pPr>
            <a:endParaRPr lang="pt-BR" b="1" dirty="0" smtClean="0"/>
          </a:p>
          <a:p>
            <a:pPr marL="393192" lvl="1" indent="0">
              <a:buNone/>
            </a:pPr>
            <a:endParaRPr lang="pt-BR" dirty="0"/>
          </a:p>
          <a:p>
            <a:r>
              <a:rPr lang="pt-BR" dirty="0" smtClean="0"/>
              <a:t>Variação </a:t>
            </a:r>
            <a:r>
              <a:rPr lang="pt-BR" dirty="0"/>
              <a:t>percentual </a:t>
            </a:r>
            <a:r>
              <a:rPr lang="pt-BR" dirty="0" smtClean="0"/>
              <a:t>da demanda </a:t>
            </a:r>
            <a:r>
              <a:rPr lang="pt-BR" dirty="0"/>
              <a:t>ocorre na mesma proporção </a:t>
            </a:r>
            <a:r>
              <a:rPr lang="pt-BR" dirty="0" smtClean="0"/>
              <a:t>que a </a:t>
            </a:r>
            <a:r>
              <a:rPr lang="pt-BR" dirty="0"/>
              <a:t>variação percentual </a:t>
            </a:r>
            <a:r>
              <a:rPr lang="pt-BR" dirty="0" smtClean="0"/>
              <a:t>do preço do bem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0" name="Objeto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084383"/>
              </p:ext>
            </p:extLst>
          </p:nvPr>
        </p:nvGraphicFramePr>
        <p:xfrm>
          <a:off x="3757678" y="2420888"/>
          <a:ext cx="1628643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ção" r:id="rId3" imgW="520560" imgH="279360" progId="Equation.3">
                  <p:embed/>
                </p:oleObj>
              </mc:Choice>
              <mc:Fallback>
                <p:oleObj name="Equação" r:id="rId3" imgW="520560" imgH="27936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7678" y="2420888"/>
                        <a:ext cx="1628643" cy="8640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6596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3.1. Elasticidade-preço da demanda</a:t>
            </a:r>
          </a:p>
          <a:p>
            <a:pPr marL="109728" indent="0">
              <a:buNone/>
            </a:pPr>
            <a:r>
              <a:rPr lang="pt-BR" b="1" dirty="0" smtClean="0"/>
              <a:t>3.1.3. Demanda preço-unitária</a:t>
            </a:r>
            <a:endParaRPr lang="pt-BR" dirty="0"/>
          </a:p>
          <a:p>
            <a:pPr marL="355600" indent="-219075"/>
            <a:r>
              <a:rPr lang="pt-BR" dirty="0"/>
              <a:t>Exemplo</a:t>
            </a:r>
            <a:r>
              <a:rPr lang="pt-BR" dirty="0" smtClean="0"/>
              <a:t>:</a:t>
            </a:r>
          </a:p>
          <a:p>
            <a:pPr marL="137160" indent="0">
              <a:buNone/>
            </a:pPr>
            <a:endParaRPr lang="pt-BR" dirty="0" smtClean="0"/>
          </a:p>
          <a:p>
            <a:pPr marL="393192" lvl="1" indent="0">
              <a:buNone/>
            </a:pPr>
            <a:endParaRPr lang="pt-BR" dirty="0" smtClean="0"/>
          </a:p>
          <a:p>
            <a:pPr marL="109728" indent="0" algn="ctr">
              <a:buNone/>
            </a:pPr>
            <a:r>
              <a:rPr lang="pt-BR" dirty="0"/>
              <a:t>Caso o preço do bem aumente 10% haverá uma redução na quantidade demandada de 10</a:t>
            </a:r>
            <a:r>
              <a:rPr lang="pt-BR" dirty="0" smtClean="0"/>
              <a:t>%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5257289"/>
              </p:ext>
            </p:extLst>
          </p:nvPr>
        </p:nvGraphicFramePr>
        <p:xfrm>
          <a:off x="3577296" y="2780928"/>
          <a:ext cx="1989408" cy="8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ção" r:id="rId3" imgW="634680" imgH="279360" progId="Equation.3">
                  <p:embed/>
                </p:oleObj>
              </mc:Choice>
              <mc:Fallback>
                <p:oleObj name="Equação" r:id="rId3" imgW="634680" imgH="279360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7296" y="2780928"/>
                        <a:ext cx="1989408" cy="8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3106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3.2. Elasticidade-preço da demanda e a receita total</a:t>
            </a:r>
          </a:p>
          <a:p>
            <a:pPr marL="355600" indent="-219075"/>
            <a:r>
              <a:rPr lang="pt-BR" dirty="0" smtClean="0"/>
              <a:t>Estimação da elasticidade-preço da demanda antecede determinação do preço do bem</a:t>
            </a:r>
          </a:p>
          <a:p>
            <a:pPr marL="355600" indent="-219075"/>
            <a:r>
              <a:rPr lang="pt-BR" dirty="0" smtClean="0"/>
              <a:t>Receita total = produto da quantidade vendida em determinado período (Q) pelo preço do bem (P)</a:t>
            </a:r>
          </a:p>
          <a:p>
            <a:pPr marL="136525" indent="0" algn="ctr">
              <a:buNone/>
            </a:pPr>
            <a:r>
              <a:rPr lang="pt-BR" sz="2400" dirty="0" smtClean="0"/>
              <a:t>RT = Q x P</a:t>
            </a:r>
            <a:endParaRPr lang="pt-BR" sz="24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889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upo 50"/>
          <p:cNvGrpSpPr/>
          <p:nvPr/>
        </p:nvGrpSpPr>
        <p:grpSpPr>
          <a:xfrm>
            <a:off x="2435587" y="3327689"/>
            <a:ext cx="1464617" cy="2256855"/>
            <a:chOff x="2435587" y="3327689"/>
            <a:chExt cx="1464617" cy="2256855"/>
          </a:xfrm>
        </p:grpSpPr>
        <p:sp>
          <p:nvSpPr>
            <p:cNvPr id="48" name="Arc 14"/>
            <p:cNvSpPr>
              <a:spLocks/>
            </p:cNvSpPr>
            <p:nvPr/>
          </p:nvSpPr>
          <p:spPr bwMode="auto">
            <a:xfrm flipH="1">
              <a:off x="2435587" y="3327689"/>
              <a:ext cx="1464617" cy="22568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300"/>
            </a:p>
          </p:txBody>
        </p:sp>
        <p:sp>
          <p:nvSpPr>
            <p:cNvPr id="24" name="Text Box 2"/>
            <p:cNvSpPr txBox="1">
              <a:spLocks noChangeArrowheads="1"/>
            </p:cNvSpPr>
            <p:nvPr/>
          </p:nvSpPr>
          <p:spPr bwMode="auto">
            <a:xfrm>
              <a:off x="2526273" y="5058225"/>
              <a:ext cx="1070719" cy="395505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</a:t>
              </a:r>
              <a:r>
                <a:rPr kumimoji="0" lang="en-US" sz="23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pd</a:t>
              </a:r>
              <a:r>
                <a:rPr kumimoji="0" lang="en-US" sz="2300" b="0" i="0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&gt; 1</a:t>
              </a:r>
              <a:endPara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2" name="Grupo 51"/>
          <p:cNvGrpSpPr/>
          <p:nvPr/>
        </p:nvGrpSpPr>
        <p:grpSpPr>
          <a:xfrm>
            <a:off x="3897928" y="3325413"/>
            <a:ext cx="1515914" cy="2256855"/>
            <a:chOff x="3920182" y="3356992"/>
            <a:chExt cx="1515914" cy="2256855"/>
          </a:xfrm>
        </p:grpSpPr>
        <p:sp>
          <p:nvSpPr>
            <p:cNvPr id="50" name="Arc 12"/>
            <p:cNvSpPr>
              <a:spLocks/>
            </p:cNvSpPr>
            <p:nvPr/>
          </p:nvSpPr>
          <p:spPr bwMode="auto">
            <a:xfrm>
              <a:off x="3920182" y="3356992"/>
              <a:ext cx="1515914" cy="22568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24"/>
                <a:gd name="T2" fmla="*/ 21600 w 21600"/>
                <a:gd name="T3" fmla="*/ 21624 h 21624"/>
                <a:gd name="T4" fmla="*/ 0 w 21600"/>
                <a:gd name="T5" fmla="*/ 21600 h 21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24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607"/>
                    <a:pt x="21599" y="21615"/>
                    <a:pt x="21599" y="21623"/>
                  </a:cubicBezTo>
                </a:path>
                <a:path w="21600" h="21624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607"/>
                    <a:pt x="21599" y="21615"/>
                    <a:pt x="21599" y="21623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300"/>
            </a:p>
          </p:txBody>
        </p:sp>
        <p:sp>
          <p:nvSpPr>
            <p:cNvPr id="25" name="Text Box 1"/>
            <p:cNvSpPr txBox="1">
              <a:spLocks noChangeArrowheads="1"/>
            </p:cNvSpPr>
            <p:nvPr/>
          </p:nvSpPr>
          <p:spPr bwMode="auto">
            <a:xfrm>
              <a:off x="3968364" y="4156211"/>
              <a:ext cx="1055505" cy="412808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E</a:t>
              </a:r>
              <a:r>
                <a:rPr kumimoji="0" lang="en-US" sz="2300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pd</a:t>
              </a:r>
              <a:r>
                <a:rPr kumimoji="0" lang="en-US" sz="2300" b="0" i="0" u="none" strike="noStrike" cap="none" normalizeH="0" baseline="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&lt; 1</a:t>
              </a:r>
              <a:endPara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3.2. Elasticidade-preço da demanda e a receita total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54" name="Grupo 53"/>
          <p:cNvGrpSpPr/>
          <p:nvPr/>
        </p:nvGrpSpPr>
        <p:grpSpPr>
          <a:xfrm>
            <a:off x="2433312" y="3325414"/>
            <a:ext cx="2980532" cy="2256855"/>
            <a:chOff x="2433312" y="3325414"/>
            <a:chExt cx="2980532" cy="2256855"/>
          </a:xfrm>
        </p:grpSpPr>
        <p:sp>
          <p:nvSpPr>
            <p:cNvPr id="12" name="Arc 14"/>
            <p:cNvSpPr>
              <a:spLocks/>
            </p:cNvSpPr>
            <p:nvPr/>
          </p:nvSpPr>
          <p:spPr bwMode="auto">
            <a:xfrm flipH="1">
              <a:off x="2433312" y="3325414"/>
              <a:ext cx="1464617" cy="22568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300"/>
            </a:p>
          </p:txBody>
        </p:sp>
        <p:sp>
          <p:nvSpPr>
            <p:cNvPr id="14" name="Arc 12"/>
            <p:cNvSpPr>
              <a:spLocks/>
            </p:cNvSpPr>
            <p:nvPr/>
          </p:nvSpPr>
          <p:spPr bwMode="auto">
            <a:xfrm>
              <a:off x="3897930" y="3325414"/>
              <a:ext cx="1515914" cy="225685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24"/>
                <a:gd name="T2" fmla="*/ 21600 w 21600"/>
                <a:gd name="T3" fmla="*/ 21624 h 21624"/>
                <a:gd name="T4" fmla="*/ 0 w 21600"/>
                <a:gd name="T5" fmla="*/ 21600 h 216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24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607"/>
                    <a:pt x="21599" y="21615"/>
                    <a:pt x="21599" y="21623"/>
                  </a:cubicBezTo>
                </a:path>
                <a:path w="21600" h="21624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1607"/>
                    <a:pt x="21599" y="21615"/>
                    <a:pt x="21599" y="21623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300"/>
            </a:p>
          </p:txBody>
        </p:sp>
      </p:grp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3354790" y="2767293"/>
            <a:ext cx="1141327" cy="489234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</a:t>
            </a:r>
            <a:r>
              <a:rPr kumimoji="0" lang="en-US" sz="23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pd</a:t>
            </a:r>
            <a:r>
              <a:rPr kumimoji="0" lang="en-US" sz="2300" b="0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= 1</a:t>
            </a:r>
            <a:endParaRPr kumimoji="0" lang="en-US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8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0" name="Conector reto 29"/>
          <p:cNvCxnSpPr/>
          <p:nvPr/>
        </p:nvCxnSpPr>
        <p:spPr>
          <a:xfrm>
            <a:off x="3897928" y="3325414"/>
            <a:ext cx="0" cy="2256854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utoShape 11"/>
          <p:cNvSpPr>
            <a:spLocks noChangeShapeType="1"/>
          </p:cNvSpPr>
          <p:nvPr/>
        </p:nvSpPr>
        <p:spPr bwMode="auto">
          <a:xfrm flipH="1" flipV="1">
            <a:off x="2437066" y="3411929"/>
            <a:ext cx="2976777" cy="2170339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2300"/>
          </a:p>
        </p:txBody>
      </p:sp>
      <p:sp>
        <p:nvSpPr>
          <p:cNvPr id="17" name="AutoShape 9"/>
          <p:cNvSpPr>
            <a:spLocks noChangeShapeType="1"/>
          </p:cNvSpPr>
          <p:nvPr/>
        </p:nvSpPr>
        <p:spPr bwMode="auto">
          <a:xfrm>
            <a:off x="2968823" y="3325414"/>
            <a:ext cx="1913259" cy="0"/>
          </a:xfrm>
          <a:prstGeom prst="straightConnector1">
            <a:avLst/>
          </a:prstGeom>
          <a:noFill/>
          <a:ln w="38100">
            <a:solidFill>
              <a:schemeClr val="tx1">
                <a:lumMod val="65000"/>
                <a:lumOff val="3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2300"/>
          </a:p>
        </p:txBody>
      </p:sp>
      <p:grpSp>
        <p:nvGrpSpPr>
          <p:cNvPr id="47" name="Grupo 46"/>
          <p:cNvGrpSpPr/>
          <p:nvPr/>
        </p:nvGrpSpPr>
        <p:grpSpPr>
          <a:xfrm>
            <a:off x="2103359" y="2454067"/>
            <a:ext cx="4077426" cy="3486748"/>
            <a:chOff x="2103359" y="2454067"/>
            <a:chExt cx="4077426" cy="3486748"/>
          </a:xfrm>
        </p:grpSpPr>
        <p:sp>
          <p:nvSpPr>
            <p:cNvPr id="8" name="Text Box 17"/>
            <p:cNvSpPr txBox="1">
              <a:spLocks noChangeArrowheads="1"/>
            </p:cNvSpPr>
            <p:nvPr/>
          </p:nvSpPr>
          <p:spPr bwMode="auto">
            <a:xfrm>
              <a:off x="5340335" y="5621939"/>
              <a:ext cx="840450" cy="31887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Q/u.t.</a:t>
              </a:r>
              <a:endPara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 Box 16"/>
            <p:cNvSpPr txBox="1">
              <a:spLocks noChangeArrowheads="1"/>
            </p:cNvSpPr>
            <p:nvPr/>
          </p:nvSpPr>
          <p:spPr bwMode="auto">
            <a:xfrm>
              <a:off x="2103359" y="2454067"/>
              <a:ext cx="333709" cy="3188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endParaRPr kumimoji="0" lang="en-US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7" name="Grupo 36"/>
            <p:cNvGrpSpPr/>
            <p:nvPr/>
          </p:nvGrpSpPr>
          <p:grpSpPr>
            <a:xfrm>
              <a:off x="2433312" y="2569010"/>
              <a:ext cx="3747473" cy="3013259"/>
              <a:chOff x="2282964" y="2464303"/>
              <a:chExt cx="3747473" cy="3013259"/>
            </a:xfrm>
          </p:grpSpPr>
          <p:sp>
            <p:nvSpPr>
              <p:cNvPr id="7" name="AutoShape 18"/>
              <p:cNvSpPr>
                <a:spLocks noChangeShapeType="1"/>
              </p:cNvSpPr>
              <p:nvPr/>
            </p:nvSpPr>
            <p:spPr bwMode="auto">
              <a:xfrm flipH="1">
                <a:off x="2286720" y="5477562"/>
                <a:ext cx="3743717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sz="2300"/>
              </a:p>
            </p:txBody>
          </p:sp>
          <p:sp>
            <p:nvSpPr>
              <p:cNvPr id="11" name="AutoShape 15"/>
              <p:cNvSpPr>
                <a:spLocks noChangeShapeType="1"/>
              </p:cNvSpPr>
              <p:nvPr/>
            </p:nvSpPr>
            <p:spPr bwMode="auto">
              <a:xfrm>
                <a:off x="2282964" y="2464303"/>
                <a:ext cx="0" cy="3013259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sz="2300"/>
              </a:p>
            </p:txBody>
          </p:sp>
        </p:grpSp>
      </p:grpSp>
      <p:grpSp>
        <p:nvGrpSpPr>
          <p:cNvPr id="46" name="Grupo 45"/>
          <p:cNvGrpSpPr/>
          <p:nvPr/>
        </p:nvGrpSpPr>
        <p:grpSpPr>
          <a:xfrm>
            <a:off x="5760560" y="2704412"/>
            <a:ext cx="2888170" cy="1606060"/>
            <a:chOff x="5760560" y="2704412"/>
            <a:chExt cx="2888170" cy="1606060"/>
          </a:xfrm>
        </p:grpSpPr>
        <p:grpSp>
          <p:nvGrpSpPr>
            <p:cNvPr id="42" name="Grupo 41"/>
            <p:cNvGrpSpPr/>
            <p:nvPr/>
          </p:nvGrpSpPr>
          <p:grpSpPr>
            <a:xfrm>
              <a:off x="5760560" y="2704412"/>
              <a:ext cx="2434823" cy="318877"/>
              <a:chOff x="5760560" y="2489721"/>
              <a:chExt cx="2434823" cy="318877"/>
            </a:xfrm>
          </p:grpSpPr>
          <p:sp>
            <p:nvSpPr>
              <p:cNvPr id="20" name="Text Box 6"/>
              <p:cNvSpPr txBox="1">
                <a:spLocks noChangeArrowheads="1"/>
              </p:cNvSpPr>
              <p:nvPr/>
            </p:nvSpPr>
            <p:spPr bwMode="auto">
              <a:xfrm>
                <a:off x="6487292" y="2489721"/>
                <a:ext cx="1708091" cy="31887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Receita</a:t>
                </a:r>
                <a:r>
                  <a:rPr kumimoji="0" lang="en-US" sz="23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total</a:t>
                </a:r>
                <a:endPara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9" name="Conector reto 38"/>
              <p:cNvCxnSpPr/>
              <p:nvPr/>
            </p:nvCxnSpPr>
            <p:spPr>
              <a:xfrm>
                <a:off x="5760560" y="2649160"/>
                <a:ext cx="539632" cy="0"/>
              </a:xfrm>
              <a:prstGeom prst="line">
                <a:avLst/>
              </a:prstGeom>
              <a:ln w="381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upo 44"/>
            <p:cNvGrpSpPr/>
            <p:nvPr/>
          </p:nvGrpSpPr>
          <p:grpSpPr>
            <a:xfrm>
              <a:off x="5760560" y="3348005"/>
              <a:ext cx="2434823" cy="318876"/>
              <a:chOff x="5760560" y="3661236"/>
              <a:chExt cx="2434823" cy="318876"/>
            </a:xfrm>
          </p:grpSpPr>
          <p:sp>
            <p:nvSpPr>
              <p:cNvPr id="22" name="Text Box 4"/>
              <p:cNvSpPr txBox="1">
                <a:spLocks noChangeArrowheads="1"/>
              </p:cNvSpPr>
              <p:nvPr/>
            </p:nvSpPr>
            <p:spPr bwMode="auto">
              <a:xfrm>
                <a:off x="6487292" y="3661236"/>
                <a:ext cx="1708091" cy="3188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Demanda</a:t>
                </a:r>
                <a:endPara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0" name="Conector reto 39"/>
              <p:cNvCxnSpPr/>
              <p:nvPr/>
            </p:nvCxnSpPr>
            <p:spPr>
              <a:xfrm>
                <a:off x="5760560" y="3820674"/>
                <a:ext cx="539632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upo 43"/>
            <p:cNvGrpSpPr/>
            <p:nvPr/>
          </p:nvGrpSpPr>
          <p:grpSpPr>
            <a:xfrm>
              <a:off x="5760560" y="3991596"/>
              <a:ext cx="2888170" cy="318876"/>
              <a:chOff x="5790470" y="4337660"/>
              <a:chExt cx="2888170" cy="318876"/>
            </a:xfrm>
          </p:grpSpPr>
          <p:sp>
            <p:nvSpPr>
              <p:cNvPr id="21" name="Text Box 5"/>
              <p:cNvSpPr txBox="1">
                <a:spLocks noChangeArrowheads="1"/>
              </p:cNvSpPr>
              <p:nvPr/>
            </p:nvSpPr>
            <p:spPr bwMode="auto">
              <a:xfrm>
                <a:off x="6487292" y="4337660"/>
                <a:ext cx="2191348" cy="31887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3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Receita</a:t>
                </a:r>
                <a:r>
                  <a:rPr kumimoji="0" lang="en-US" sz="23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marginal</a:t>
                </a:r>
                <a:endParaRPr kumimoji="0" lang="en-US" sz="2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1" name="Conector reto 40"/>
              <p:cNvCxnSpPr/>
              <p:nvPr/>
            </p:nvCxnSpPr>
            <p:spPr>
              <a:xfrm>
                <a:off x="5790470" y="4497098"/>
                <a:ext cx="539632" cy="0"/>
              </a:xfrm>
              <a:prstGeom prst="line">
                <a:avLst/>
              </a:prstGeom>
              <a:ln w="38100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4" name="Conector reto 33"/>
          <p:cNvCxnSpPr/>
          <p:nvPr/>
        </p:nvCxnSpPr>
        <p:spPr>
          <a:xfrm>
            <a:off x="2437066" y="3411929"/>
            <a:ext cx="2059050" cy="3041407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66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5" grpId="0" animBg="1"/>
      <p:bldP spid="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3.3. Fatores que afetam a elasticidade-preço da demanda</a:t>
            </a:r>
          </a:p>
          <a:p>
            <a:pPr marL="355600" indent="-219075"/>
            <a:r>
              <a:rPr lang="pt-BR" dirty="0" smtClean="0"/>
              <a:t>Disponibilidade de produtos substitutos</a:t>
            </a:r>
            <a:endParaRPr lang="pt-BR" sz="2400" dirty="0"/>
          </a:p>
          <a:p>
            <a:pPr lvl="1"/>
            <a:r>
              <a:rPr lang="pt-BR" dirty="0" smtClean="0"/>
              <a:t>Elasticidade-preço </a:t>
            </a:r>
            <a:r>
              <a:rPr lang="pt-BR" dirty="0"/>
              <a:t>da demanda de </a:t>
            </a:r>
            <a:r>
              <a:rPr lang="pt-BR" dirty="0" smtClean="0"/>
              <a:t>produtos </a:t>
            </a:r>
            <a:r>
              <a:rPr lang="pt-BR" dirty="0"/>
              <a:t>originados da </a:t>
            </a:r>
            <a:r>
              <a:rPr lang="pt-BR" dirty="0" smtClean="0"/>
              <a:t>agropecuária é baixa = boas safras ocasionam grandes </a:t>
            </a:r>
            <a:r>
              <a:rPr lang="pt-BR" dirty="0"/>
              <a:t>quedas nos </a:t>
            </a:r>
            <a:r>
              <a:rPr lang="pt-BR" dirty="0" smtClean="0"/>
              <a:t>preços</a:t>
            </a:r>
          </a:p>
          <a:p>
            <a:pPr lvl="1"/>
            <a:r>
              <a:rPr lang="pt-BR" dirty="0" smtClean="0"/>
              <a:t>Queda do preço = absorção da nova produção pelo mercado, senão o mercado não será motivado a consumir mais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1394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3.3. Fatores que afetam a elasticidade-preço da demanda</a:t>
            </a:r>
          </a:p>
          <a:p>
            <a:pPr marL="355600" indent="-219075"/>
            <a:r>
              <a:rPr lang="pt-BR" dirty="0" smtClean="0"/>
              <a:t>Grau de essencialidade do produto</a:t>
            </a:r>
            <a:endParaRPr lang="pt-BR" sz="2400" dirty="0" smtClean="0"/>
          </a:p>
          <a:p>
            <a:pPr lvl="1"/>
            <a:r>
              <a:rPr lang="pt-BR" dirty="0" smtClean="0"/>
              <a:t>Produto essencial = indispensável </a:t>
            </a:r>
            <a:r>
              <a:rPr lang="pt-BR" dirty="0"/>
              <a:t>ao uso que se </a:t>
            </a:r>
            <a:r>
              <a:rPr lang="pt-BR" dirty="0" smtClean="0"/>
              <a:t>aplica</a:t>
            </a:r>
          </a:p>
          <a:p>
            <a:pPr lvl="1"/>
            <a:r>
              <a:rPr lang="pt-BR" dirty="0" smtClean="0"/>
              <a:t>Exemplo: Remédios destinado a doentes cardíacos</a:t>
            </a:r>
          </a:p>
          <a:p>
            <a:pPr lvl="2"/>
            <a:r>
              <a:rPr lang="pt-BR" dirty="0" smtClean="0"/>
              <a:t>Possuem baixa elasticidade-preço da demanda</a:t>
            </a:r>
          </a:p>
          <a:p>
            <a:pPr lvl="2"/>
            <a:r>
              <a:rPr lang="pt-BR" dirty="0" smtClean="0"/>
              <a:t>Mesmo com o aumento do preço, o consumidor será obrigado a se privar do consumo de outros bens e manter o nível do consumo de remédios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71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567333"/>
            <a:ext cx="8229600" cy="4525963"/>
          </a:xfrm>
        </p:spPr>
        <p:txBody>
          <a:bodyPr/>
          <a:lstStyle/>
          <a:p>
            <a:r>
              <a:rPr lang="pt-BR" dirty="0" smtClean="0"/>
              <a:t>Preço do bem</a:t>
            </a:r>
          </a:p>
          <a:p>
            <a:r>
              <a:rPr lang="pt-BR" dirty="0" smtClean="0"/>
              <a:t>Preço dos bens relacionados</a:t>
            </a:r>
          </a:p>
          <a:p>
            <a:pPr lvl="1"/>
            <a:r>
              <a:rPr lang="pt-BR" dirty="0" smtClean="0"/>
              <a:t>Bens substitutos</a:t>
            </a:r>
          </a:p>
          <a:p>
            <a:pPr lvl="1"/>
            <a:r>
              <a:rPr lang="pt-BR" dirty="0" smtClean="0"/>
              <a:t>Bens complementares</a:t>
            </a:r>
          </a:p>
          <a:p>
            <a:r>
              <a:rPr lang="pt-BR" dirty="0" smtClean="0"/>
              <a:t>Renda do consumidor</a:t>
            </a:r>
          </a:p>
          <a:p>
            <a:r>
              <a:rPr lang="pt-BR" dirty="0" smtClean="0"/>
              <a:t>Gosto e preferência do consumidor</a:t>
            </a:r>
          </a:p>
          <a:p>
            <a:pPr marL="109728" indent="0"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39707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3.3. Fatores que afetam a elasticidade-preço da demanda</a:t>
            </a:r>
          </a:p>
          <a:p>
            <a:pPr marL="355600" indent="-219075"/>
            <a:r>
              <a:rPr lang="pt-BR" dirty="0" smtClean="0"/>
              <a:t>Número de usos que se pode dar ao produto</a:t>
            </a:r>
            <a:endParaRPr lang="pt-BR" sz="2400" dirty="0" smtClean="0"/>
          </a:p>
          <a:p>
            <a:pPr lvl="1"/>
            <a:r>
              <a:rPr lang="pt-BR" dirty="0" smtClean="0"/>
              <a:t>Quanto mais aplicações, maior a elasticidade-preço da demanda</a:t>
            </a:r>
          </a:p>
          <a:p>
            <a:pPr lvl="1"/>
            <a:r>
              <a:rPr lang="pt-BR" dirty="0" smtClean="0"/>
              <a:t>Viabilidade do preço do produto para as aplicações</a:t>
            </a:r>
          </a:p>
          <a:p>
            <a:pPr lvl="1"/>
            <a:r>
              <a:rPr lang="pt-BR" dirty="0" smtClean="0"/>
              <a:t>Exemplo: Milho</a:t>
            </a:r>
          </a:p>
          <a:p>
            <a:pPr lvl="2"/>
            <a:r>
              <a:rPr lang="pt-BR" dirty="0" smtClean="0"/>
              <a:t>Preço elevado = uso humano</a:t>
            </a:r>
          </a:p>
          <a:p>
            <a:pPr lvl="2"/>
            <a:r>
              <a:rPr lang="pt-BR" dirty="0" smtClean="0"/>
              <a:t>Preço reduzido = animais com elevada produtividade</a:t>
            </a:r>
          </a:p>
          <a:p>
            <a:pPr lvl="2"/>
            <a:r>
              <a:rPr lang="pt-BR" dirty="0" smtClean="0"/>
              <a:t>Preço ainda mais reduzido = animais com baixa produtividade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151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3.3. Fatores que afetam a elasticidade-preço da demanda</a:t>
            </a:r>
          </a:p>
          <a:p>
            <a:pPr marL="355600" indent="-219075"/>
            <a:r>
              <a:rPr lang="pt-BR" dirty="0" smtClean="0"/>
              <a:t>Proporção da renda gasta com o produto</a:t>
            </a:r>
          </a:p>
          <a:p>
            <a:pPr marL="611632" lvl="1" indent="-219075"/>
            <a:r>
              <a:rPr lang="pt-BR" dirty="0" smtClean="0"/>
              <a:t>Maior proporção da renda gasta com produto = mais elástico</a:t>
            </a:r>
          </a:p>
          <a:p>
            <a:pPr marL="611632" lvl="1" indent="-219075"/>
            <a:r>
              <a:rPr lang="pt-BR" dirty="0" smtClean="0"/>
              <a:t>Exemplos:</a:t>
            </a:r>
          </a:p>
          <a:p>
            <a:pPr marL="849376" lvl="2" indent="-219075"/>
            <a:r>
              <a:rPr lang="pt-BR" dirty="0" smtClean="0"/>
              <a:t>Criador de cavalos = cravos para ferradura menos elásticos que ração ou feno</a:t>
            </a:r>
          </a:p>
          <a:p>
            <a:pPr marL="849376" lvl="2" indent="-219075"/>
            <a:r>
              <a:rPr lang="pt-BR" dirty="0" smtClean="0"/>
              <a:t>Família de classe média = palitos de fósforo menos elástico que carne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9280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3.3. Fatores que afetam a elasticidade-preço da demanda</a:t>
            </a:r>
          </a:p>
          <a:p>
            <a:pPr marL="355600" indent="-219075"/>
            <a:r>
              <a:rPr lang="pt-BR" dirty="0" smtClean="0"/>
              <a:t>Horizonte de tempo</a:t>
            </a:r>
          </a:p>
          <a:p>
            <a:pPr marL="611632" lvl="1" indent="-219075"/>
            <a:r>
              <a:rPr lang="pt-BR" dirty="0" smtClean="0"/>
              <a:t>Maior elasticidade-preço da demanda ao longo do tempo = surgimento de produtos substitutos</a:t>
            </a:r>
          </a:p>
          <a:p>
            <a:pPr marL="611632" lvl="1" indent="-219075"/>
            <a:r>
              <a:rPr lang="pt-BR" dirty="0" smtClean="0"/>
              <a:t>Exemplo: Petróleo</a:t>
            </a:r>
          </a:p>
          <a:p>
            <a:pPr marL="849376" lvl="2" indent="-219075"/>
            <a:r>
              <a:rPr lang="pt-BR" dirty="0" smtClean="0"/>
              <a:t>Década de 70 = dependência brasileira</a:t>
            </a:r>
          </a:p>
          <a:p>
            <a:pPr marL="849376" lvl="2" indent="-219075"/>
            <a:r>
              <a:rPr lang="pt-BR" dirty="0" smtClean="0"/>
              <a:t>Atualmente = tecnologia do uso de combustíveis renováveis</a:t>
            </a:r>
          </a:p>
          <a:p>
            <a:pPr marL="849376" lvl="2" indent="-219075"/>
            <a:r>
              <a:rPr lang="pt-BR" dirty="0" smtClean="0"/>
              <a:t>Crise = demanda reduziria drasticamente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989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3.4. </a:t>
            </a:r>
            <a:r>
              <a:rPr lang="pt-BR" b="1" dirty="0"/>
              <a:t>E</a:t>
            </a:r>
            <a:r>
              <a:rPr lang="pt-BR" b="1" dirty="0" smtClean="0"/>
              <a:t>lasticidade-preço cruzada da demanda</a:t>
            </a:r>
          </a:p>
          <a:p>
            <a:pPr marL="355600" indent="-219075"/>
            <a:r>
              <a:rPr lang="pt-BR" dirty="0" smtClean="0"/>
              <a:t>Variação percentual da demanda de um bem x, dada uma variação percentual no preço do bem y, </a:t>
            </a:r>
            <a:r>
              <a:rPr lang="pt-BR" i="1" dirty="0" err="1" smtClean="0"/>
              <a:t>caeteris</a:t>
            </a:r>
            <a:r>
              <a:rPr lang="pt-BR" i="1" dirty="0" smtClean="0"/>
              <a:t> </a:t>
            </a:r>
            <a:r>
              <a:rPr lang="pt-BR" i="1" dirty="0" err="1" smtClean="0"/>
              <a:t>paribus</a:t>
            </a:r>
            <a:endParaRPr lang="pt-BR" dirty="0" smtClean="0"/>
          </a:p>
          <a:p>
            <a:pPr marL="136525" indent="0">
              <a:buNone/>
            </a:pPr>
            <a:r>
              <a:rPr lang="pt-BR" dirty="0" smtClean="0"/>
              <a:t>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8" name="Obje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609485"/>
              </p:ext>
            </p:extLst>
          </p:nvPr>
        </p:nvGraphicFramePr>
        <p:xfrm>
          <a:off x="1424903" y="3717032"/>
          <a:ext cx="6294194" cy="21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ção" r:id="rId3" imgW="2578100" imgH="889000" progId="Equation.3">
                  <p:embed/>
                </p:oleObj>
              </mc:Choice>
              <mc:Fallback>
                <p:oleObj name="Equação" r:id="rId3" imgW="2578100" imgH="8890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4903" y="3717032"/>
                        <a:ext cx="6294194" cy="216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221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3.4. Elasticidade-preço cruzada da demanda</a:t>
            </a:r>
          </a:p>
          <a:p>
            <a:pPr marL="900113" indent="-790575">
              <a:buNone/>
            </a:pPr>
            <a:r>
              <a:rPr lang="pt-BR" b="1" dirty="0" smtClean="0"/>
              <a:t>3.4.1. Bens substitutos ou concorrentes</a:t>
            </a:r>
          </a:p>
          <a:p>
            <a:pPr marL="900113" indent="-790575">
              <a:buNone/>
            </a:pPr>
            <a:endParaRPr lang="pt-BR" b="1" dirty="0" smtClean="0"/>
          </a:p>
          <a:p>
            <a:pPr marL="900113" indent="-790575">
              <a:buNone/>
            </a:pPr>
            <a:endParaRPr lang="pt-BR" b="1" dirty="0" smtClean="0"/>
          </a:p>
          <a:p>
            <a:pPr marL="361950" indent="-252413"/>
            <a:r>
              <a:rPr lang="pt-BR" dirty="0" smtClean="0"/>
              <a:t>Aumento no preço do bem y aumenta o consumo do bem x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904610"/>
              </p:ext>
            </p:extLst>
          </p:nvPr>
        </p:nvGraphicFramePr>
        <p:xfrm>
          <a:off x="3724000" y="2420888"/>
          <a:ext cx="1696000" cy="8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ção" r:id="rId3" imgW="507780" imgH="253890" progId="Equation.3">
                  <p:embed/>
                </p:oleObj>
              </mc:Choice>
              <mc:Fallback>
                <p:oleObj name="Equação" r:id="rId3" imgW="507780" imgH="25389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000" y="2420888"/>
                        <a:ext cx="1696000" cy="8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850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3.4. Elasticidade-preço cruzada da demanda</a:t>
            </a:r>
          </a:p>
          <a:p>
            <a:pPr marL="900113" indent="-790575">
              <a:buNone/>
            </a:pPr>
            <a:r>
              <a:rPr lang="pt-BR" b="1" dirty="0" smtClean="0"/>
              <a:t>3.4.1. Bens substitutos ou concorrentes</a:t>
            </a:r>
          </a:p>
          <a:p>
            <a:pPr marL="361950" indent="-252413"/>
            <a:r>
              <a:rPr lang="pt-BR" dirty="0" smtClean="0"/>
              <a:t>Exemplo:</a:t>
            </a:r>
          </a:p>
          <a:p>
            <a:pPr marL="900113" indent="-790575">
              <a:buNone/>
            </a:pPr>
            <a:endParaRPr lang="pt-BR" b="1" dirty="0" smtClean="0"/>
          </a:p>
          <a:p>
            <a:pPr marL="900113" indent="-790575">
              <a:buNone/>
            </a:pPr>
            <a:endParaRPr lang="pt-BR" b="1" dirty="0" smtClean="0"/>
          </a:p>
          <a:p>
            <a:pPr marL="0" indent="0" algn="ctr">
              <a:buNone/>
            </a:pPr>
            <a:r>
              <a:rPr lang="pt-BR" dirty="0"/>
              <a:t>Caso o preço do bem y aumente 10% haverá um aumento na quantidade demandada do bem x de 5%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7591000"/>
              </p:ext>
            </p:extLst>
          </p:nvPr>
        </p:nvGraphicFramePr>
        <p:xfrm>
          <a:off x="3554413" y="2852738"/>
          <a:ext cx="20351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ção" r:id="rId3" imgW="609480" imgH="253800" progId="Equation.3">
                  <p:embed/>
                </p:oleObj>
              </mc:Choice>
              <mc:Fallback>
                <p:oleObj name="Equação" r:id="rId3" imgW="609480" imgH="25380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4413" y="2852738"/>
                        <a:ext cx="203517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078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3.4. Elasticidade-preço cruzada da demanda</a:t>
            </a:r>
          </a:p>
          <a:p>
            <a:pPr marL="900113" indent="-790575">
              <a:buNone/>
            </a:pPr>
            <a:r>
              <a:rPr lang="pt-BR" b="1" dirty="0" smtClean="0"/>
              <a:t>3.4.1. Bens complementares</a:t>
            </a:r>
          </a:p>
          <a:p>
            <a:pPr marL="900113" indent="-790575">
              <a:buNone/>
            </a:pPr>
            <a:endParaRPr lang="pt-BR" b="1" dirty="0" smtClean="0"/>
          </a:p>
          <a:p>
            <a:pPr marL="900113" indent="-790575">
              <a:buNone/>
            </a:pPr>
            <a:endParaRPr lang="pt-BR" b="1" dirty="0" smtClean="0"/>
          </a:p>
          <a:p>
            <a:pPr marL="361950" indent="-252413"/>
            <a:r>
              <a:rPr lang="pt-BR" dirty="0" smtClean="0"/>
              <a:t>Aumento no </a:t>
            </a:r>
            <a:r>
              <a:rPr lang="pt-BR" dirty="0"/>
              <a:t>preço </a:t>
            </a:r>
            <a:r>
              <a:rPr lang="pt-BR" dirty="0" smtClean="0"/>
              <a:t>do bem </a:t>
            </a:r>
            <a:r>
              <a:rPr lang="pt-BR" dirty="0"/>
              <a:t>y reduz o consumo </a:t>
            </a:r>
            <a:r>
              <a:rPr lang="pt-BR" dirty="0" smtClean="0"/>
              <a:t>do bem x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612700"/>
              </p:ext>
            </p:extLst>
          </p:nvPr>
        </p:nvGraphicFramePr>
        <p:xfrm>
          <a:off x="3744913" y="2420938"/>
          <a:ext cx="16541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ção" r:id="rId3" imgW="495000" imgH="253800" progId="Equation.3">
                  <p:embed/>
                </p:oleObj>
              </mc:Choice>
              <mc:Fallback>
                <p:oleObj name="Equação" r:id="rId3" imgW="495000" imgH="2538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913" y="2420938"/>
                        <a:ext cx="165417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344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3.4. Elasticidade-preço cruzada da demanda</a:t>
            </a:r>
          </a:p>
          <a:p>
            <a:pPr marL="900113" indent="-790575">
              <a:buNone/>
            </a:pPr>
            <a:r>
              <a:rPr lang="pt-BR" b="1" dirty="0" smtClean="0"/>
              <a:t>3.4.1. Bens complementares</a:t>
            </a:r>
          </a:p>
          <a:p>
            <a:pPr marL="361950" indent="-252413"/>
            <a:r>
              <a:rPr lang="pt-BR" dirty="0" smtClean="0"/>
              <a:t>Exemplo:</a:t>
            </a:r>
          </a:p>
          <a:p>
            <a:pPr marL="900113" indent="-790575">
              <a:buNone/>
            </a:pPr>
            <a:endParaRPr lang="pt-BR" b="1" dirty="0" smtClean="0"/>
          </a:p>
          <a:p>
            <a:pPr marL="900113" indent="-790575">
              <a:buNone/>
            </a:pPr>
            <a:endParaRPr lang="pt-BR" b="1" dirty="0" smtClean="0"/>
          </a:p>
          <a:p>
            <a:pPr marL="0" indent="0" algn="ctr">
              <a:buNone/>
            </a:pPr>
            <a:r>
              <a:rPr lang="pt-BR" dirty="0"/>
              <a:t>Caso o preço do bem y aumente 10% haverá uma redução na quantidade demandada do bem x de 5%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029438"/>
              </p:ext>
            </p:extLst>
          </p:nvPr>
        </p:nvGraphicFramePr>
        <p:xfrm>
          <a:off x="3406775" y="2852738"/>
          <a:ext cx="233045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ção" r:id="rId3" imgW="698400" imgH="253800" progId="Equation.3">
                  <p:embed/>
                </p:oleObj>
              </mc:Choice>
              <mc:Fallback>
                <p:oleObj name="Equação" r:id="rId3" imgW="698400" imgH="253800" progId="Equation.3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6775" y="2852738"/>
                        <a:ext cx="233045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03925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3.4. Elasticidade-preço cruzada da demanda</a:t>
            </a:r>
          </a:p>
          <a:p>
            <a:pPr marL="900113" indent="-790575">
              <a:buNone/>
            </a:pPr>
            <a:r>
              <a:rPr lang="pt-BR" b="1" dirty="0" smtClean="0"/>
              <a:t>3.4.1. Bens independentes</a:t>
            </a:r>
          </a:p>
          <a:p>
            <a:pPr marL="900113" indent="-790575">
              <a:buNone/>
            </a:pPr>
            <a:endParaRPr lang="pt-BR" b="1" dirty="0" smtClean="0"/>
          </a:p>
          <a:p>
            <a:pPr marL="900113" indent="-790575">
              <a:buNone/>
            </a:pPr>
            <a:endParaRPr lang="pt-BR" b="1" dirty="0" smtClean="0"/>
          </a:p>
          <a:p>
            <a:pPr marL="361950" indent="-252413"/>
            <a:r>
              <a:rPr lang="pt-BR" dirty="0" smtClean="0"/>
              <a:t>Aumento no </a:t>
            </a:r>
            <a:r>
              <a:rPr lang="pt-BR" dirty="0"/>
              <a:t>preço </a:t>
            </a:r>
            <a:r>
              <a:rPr lang="pt-BR" dirty="0" smtClean="0"/>
              <a:t>do bem </a:t>
            </a:r>
            <a:r>
              <a:rPr lang="pt-BR" dirty="0"/>
              <a:t>y </a:t>
            </a:r>
            <a:r>
              <a:rPr lang="pt-BR" dirty="0" smtClean="0"/>
              <a:t>não provoca nenhuma alteração na demanda do bem x</a:t>
            </a:r>
          </a:p>
          <a:p>
            <a:pPr marL="361950" indent="-252413"/>
            <a:r>
              <a:rPr lang="pt-BR" dirty="0" smtClean="0"/>
              <a:t>Cuidado ao atribuir relacionamentos ilegítimos entre bens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0475511"/>
              </p:ext>
            </p:extLst>
          </p:nvPr>
        </p:nvGraphicFramePr>
        <p:xfrm>
          <a:off x="3744913" y="2420938"/>
          <a:ext cx="16541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Equação" r:id="rId3" imgW="495000" imgH="253800" progId="Equation.3">
                  <p:embed/>
                </p:oleObj>
              </mc:Choice>
              <mc:Fallback>
                <p:oleObj name="Equação" r:id="rId3" imgW="495000" imgH="253800" progId="Equation.3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4913" y="2420938"/>
                        <a:ext cx="1654175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0176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3.5. Elasticidade-renda da demanda</a:t>
            </a:r>
          </a:p>
          <a:p>
            <a:pPr marL="355600" indent="-219075"/>
            <a:r>
              <a:rPr lang="pt-BR" dirty="0" smtClean="0"/>
              <a:t>Sensibilidade da demanda Q do bem em relação a variações na renda R do consumidor</a:t>
            </a:r>
          </a:p>
          <a:p>
            <a:pPr marL="136525" indent="0">
              <a:buNone/>
            </a:pPr>
            <a:r>
              <a:rPr lang="pt-BR" dirty="0" smtClean="0"/>
              <a:t>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134054"/>
              </p:ext>
            </p:extLst>
          </p:nvPr>
        </p:nvGraphicFramePr>
        <p:xfrm>
          <a:off x="1815157" y="3285224"/>
          <a:ext cx="5513686" cy="216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ção" r:id="rId3" imgW="2006280" imgH="787320" progId="Equation.3">
                  <p:embed/>
                </p:oleObj>
              </mc:Choice>
              <mc:Fallback>
                <p:oleObj name="Equação" r:id="rId3" imgW="2006280" imgH="78732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5157" y="3285224"/>
                        <a:ext cx="5513686" cy="216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706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Espaço Reservado para Conteúdo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567333"/>
                <a:ext cx="8229600" cy="4525963"/>
              </a:xfrm>
            </p:spPr>
            <p:txBody>
              <a:bodyPr/>
              <a:lstStyle/>
              <a:p>
                <a:pPr marL="10972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sz="32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sz="3200" b="0" i="1" smtClean="0">
                              <a:latin typeface="Cambria Math"/>
                            </a:rPr>
                            <m:t>𝐷</m:t>
                          </m:r>
                        </m:e>
                        <m:sub>
                          <m:r>
                            <a:rPr lang="pt-BR" sz="3200" b="0" i="1" smtClean="0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pt-BR" sz="3200" b="0" i="1" smtClean="0">
                          <a:latin typeface="Cambria Math"/>
                        </a:rPr>
                        <m:t>= </m:t>
                      </m:r>
                      <m:r>
                        <a:rPr lang="pt-BR" sz="3200" b="0" i="1" smtClean="0">
                          <a:latin typeface="Cambria Math"/>
                        </a:rPr>
                        <m:t>𝑓</m:t>
                      </m:r>
                      <m:r>
                        <a:rPr lang="pt-BR" sz="3200" b="0" i="1" smtClean="0"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pt-BR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sz="32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pt-BR" sz="3200" b="0" i="1" smtClean="0">
                              <a:latin typeface="Cambria Math"/>
                            </a:rPr>
                            <m:t>𝑥</m:t>
                          </m:r>
                        </m:sub>
                      </m:sSub>
                      <m:r>
                        <a:rPr lang="pt-BR" sz="3200" b="0" i="0" smtClean="0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pt-BR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sz="32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pt-BR" sz="32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BR" sz="3200" b="0" i="1" smtClean="0">
                          <a:latin typeface="Cambria Math"/>
                        </a:rPr>
                        <m:t>, </m:t>
                      </m:r>
                      <m:sSub>
                        <m:sSubPr>
                          <m:ctrlPr>
                            <a:rPr lang="pt-BR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sz="32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pt-BR" sz="32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r>
                        <a:rPr lang="pt-BR" sz="3200" b="0" i="1" smtClean="0">
                          <a:latin typeface="Cambria Math"/>
                        </a:rPr>
                        <m:t>, …, </m:t>
                      </m:r>
                      <m:sSub>
                        <m:sSubPr>
                          <m:ctrlPr>
                            <a:rPr lang="pt-BR" sz="32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pt-BR" sz="32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pt-BR" sz="32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pt-BR" sz="3200" b="0" i="1" smtClean="0">
                              <a:latin typeface="Cambria Math"/>
                            </a:rPr>
                            <m:t>−1</m:t>
                          </m:r>
                        </m:sub>
                      </m:sSub>
                      <m:r>
                        <a:rPr lang="pt-BR" sz="3200" b="0" i="1" smtClean="0">
                          <a:latin typeface="Cambria Math"/>
                        </a:rPr>
                        <m:t>, </m:t>
                      </m:r>
                      <m:r>
                        <a:rPr lang="pt-BR" sz="3200" b="0" i="1" smtClean="0">
                          <a:latin typeface="Cambria Math"/>
                        </a:rPr>
                        <m:t>𝑅</m:t>
                      </m:r>
                      <m:r>
                        <a:rPr lang="pt-BR" sz="3200" b="0" i="1" smtClean="0">
                          <a:latin typeface="Cambria Math"/>
                        </a:rPr>
                        <m:t>, </m:t>
                      </m:r>
                      <m:r>
                        <a:rPr lang="pt-BR" sz="3200" b="0" i="1" smtClean="0">
                          <a:latin typeface="Cambria Math"/>
                        </a:rPr>
                        <m:t>𝐺</m:t>
                      </m:r>
                      <m:r>
                        <a:rPr lang="pt-BR" sz="32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pt-BR" sz="3200" dirty="0" smtClean="0"/>
              </a:p>
              <a:p>
                <a:pPr marL="109728" indent="0">
                  <a:buNone/>
                </a:pPr>
                <a:endParaRPr lang="pt-BR" sz="1800" dirty="0" smtClean="0"/>
              </a:p>
              <a:p>
                <a:pPr marL="109728" indent="0">
                  <a:buNone/>
                </a:pPr>
                <a:r>
                  <a:rPr lang="pt-BR" dirty="0" smtClean="0"/>
                  <a:t>Onde:</a:t>
                </a:r>
              </a:p>
              <a:p>
                <a:r>
                  <a:rPr lang="pt-BR" dirty="0" err="1" smtClean="0"/>
                  <a:t>D</a:t>
                </a:r>
                <a:r>
                  <a:rPr lang="pt-BR" baseline="-25000" dirty="0" err="1" smtClean="0"/>
                  <a:t>x</a:t>
                </a:r>
                <a:r>
                  <a:rPr lang="pt-BR" dirty="0" smtClean="0"/>
                  <a:t> é demanda do bem x</a:t>
                </a:r>
              </a:p>
              <a:p>
                <a:r>
                  <a:rPr lang="pt-BR" dirty="0" err="1" smtClean="0"/>
                  <a:t>P</a:t>
                </a:r>
                <a:r>
                  <a:rPr lang="pt-BR" baseline="-25000" dirty="0" err="1" smtClean="0"/>
                  <a:t>x</a:t>
                </a:r>
                <a:r>
                  <a:rPr lang="pt-BR" dirty="0" smtClean="0"/>
                  <a:t> é preço do bem x</a:t>
                </a:r>
              </a:p>
              <a:p>
                <a:r>
                  <a:rPr lang="pt-BR" dirty="0" err="1" smtClean="0"/>
                  <a:t>P</a:t>
                </a:r>
                <a:r>
                  <a:rPr lang="pt-BR" baseline="-25000" dirty="0" err="1" smtClean="0"/>
                  <a:t>y</a:t>
                </a:r>
                <a:r>
                  <a:rPr lang="pt-BR" dirty="0" smtClean="0"/>
                  <a:t> é preço dos bens relacionados (i = 1, 2, ..., n-1)</a:t>
                </a:r>
              </a:p>
              <a:p>
                <a:r>
                  <a:rPr lang="pt-BR" dirty="0" smtClean="0"/>
                  <a:t>R é renda do consumidor</a:t>
                </a:r>
              </a:p>
              <a:p>
                <a:r>
                  <a:rPr lang="pt-BR" dirty="0" smtClean="0"/>
                  <a:t>G é gosto ou preferência do consumidor</a:t>
                </a:r>
                <a:endParaRPr lang="pt-BR" dirty="0"/>
              </a:p>
            </p:txBody>
          </p:sp>
        </mc:Choice>
        <mc:Fallback xmlns="">
          <p:sp>
            <p:nvSpPr>
              <p:cNvPr id="2" name="Espaço Reservado para Conteúd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567333"/>
                <a:ext cx="8229600" cy="4525963"/>
              </a:xfrm>
              <a:blipFill rotWithShape="1">
                <a:blip r:embed="rId2"/>
                <a:stretch>
                  <a:fillRect r="-148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2114101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3.5. Elasticidade-renda da demanda</a:t>
            </a:r>
          </a:p>
          <a:p>
            <a:pPr marL="361950" indent="-225425"/>
            <a:r>
              <a:rPr lang="pt-BR" dirty="0" smtClean="0"/>
              <a:t>Exemplo: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181454"/>
              </p:ext>
            </p:extLst>
          </p:nvPr>
        </p:nvGraphicFramePr>
        <p:xfrm>
          <a:off x="1656000" y="2493296"/>
          <a:ext cx="5832000" cy="36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00"/>
                <a:gridCol w="1944000"/>
                <a:gridCol w="1944000"/>
              </a:tblGrid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Bens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R = 1.000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R = 1.300</a:t>
                      </a:r>
                      <a:endParaRPr lang="pt-BR" sz="27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A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40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36</a:t>
                      </a:r>
                      <a:endParaRPr lang="pt-BR" sz="27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B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50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60</a:t>
                      </a:r>
                      <a:endParaRPr lang="pt-BR" sz="27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C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60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78</a:t>
                      </a:r>
                      <a:endParaRPr lang="pt-BR" sz="2700" dirty="0"/>
                    </a:p>
                  </a:txBody>
                  <a:tcPr anchor="ctr"/>
                </a:tc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D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20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30</a:t>
                      </a:r>
                      <a:endParaRPr lang="pt-BR" sz="27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675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3.5. Elasticidade-renda da demanda</a:t>
            </a:r>
          </a:p>
          <a:p>
            <a:pPr marL="361950" indent="-225425"/>
            <a:r>
              <a:rPr lang="pt-BR" dirty="0" smtClean="0"/>
              <a:t>Exemplo: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9992236"/>
              </p:ext>
            </p:extLst>
          </p:nvPr>
        </p:nvGraphicFramePr>
        <p:xfrm>
          <a:off x="2412000" y="2451216"/>
          <a:ext cx="4320000" cy="7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/>
                <a:gridCol w="1440000"/>
                <a:gridCol w="1440000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Bens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 = 1.000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 = 1.300</a:t>
                      </a:r>
                      <a:endParaRPr lang="pt-BR" dirty="0"/>
                    </a:p>
                  </a:txBody>
                  <a:tcPr anchor="ctr"/>
                </a:tc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A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36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985174"/>
              </p:ext>
            </p:extLst>
          </p:nvPr>
        </p:nvGraphicFramePr>
        <p:xfrm>
          <a:off x="522288" y="3358555"/>
          <a:ext cx="8099425" cy="179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ção" r:id="rId3" imgW="3543120" imgH="787320" progId="Equation.3">
                  <p:embed/>
                </p:oleObj>
              </mc:Choice>
              <mc:Fallback>
                <p:oleObj name="Equação" r:id="rId3" imgW="3543120" imgH="78732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8" y="3358555"/>
                        <a:ext cx="8099425" cy="1798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57200" y="5169966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dirty="0" smtClean="0"/>
              <a:t>ER &lt; 0 = bem inferior</a:t>
            </a:r>
          </a:p>
          <a:p>
            <a:pPr algn="ctr"/>
            <a:r>
              <a:rPr lang="pt-BR" sz="2700" dirty="0" smtClean="0"/>
              <a:t>ER &lt; 1 = produto inelástico a renda</a:t>
            </a:r>
          </a:p>
        </p:txBody>
      </p:sp>
    </p:spTree>
    <p:extLst>
      <p:ext uri="{BB962C8B-B14F-4D97-AF65-F5344CB8AC3E}">
        <p14:creationId xmlns:p14="http://schemas.microsoft.com/office/powerpoint/2010/main" val="3936838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3.5. Elasticidade-renda da demanda</a:t>
            </a:r>
          </a:p>
          <a:p>
            <a:pPr marL="361950" indent="-225425"/>
            <a:r>
              <a:rPr lang="pt-BR" dirty="0" smtClean="0"/>
              <a:t>Exemplo: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1613328"/>
              </p:ext>
            </p:extLst>
          </p:nvPr>
        </p:nvGraphicFramePr>
        <p:xfrm>
          <a:off x="2412000" y="2451216"/>
          <a:ext cx="4320000" cy="7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/>
                <a:gridCol w="1440000"/>
                <a:gridCol w="1440000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Bens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 = 1.000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 = 1.300</a:t>
                      </a:r>
                      <a:endParaRPr lang="pt-BR" dirty="0"/>
                    </a:p>
                  </a:txBody>
                  <a:tcPr anchor="ctr"/>
                </a:tc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60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389007"/>
              </p:ext>
            </p:extLst>
          </p:nvPr>
        </p:nvGraphicFramePr>
        <p:xfrm>
          <a:off x="798352" y="3285184"/>
          <a:ext cx="7547296" cy="180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Equação" r:id="rId3" imgW="3301920" imgH="787320" progId="Equation.3">
                  <p:embed/>
                </p:oleObj>
              </mc:Choice>
              <mc:Fallback>
                <p:oleObj name="Equação" r:id="rId3" imgW="3301920" imgH="78732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352" y="3285184"/>
                        <a:ext cx="7547296" cy="1800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57200" y="5169966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dirty="0" smtClean="0"/>
              <a:t>ER &gt; 0 = bem normal</a:t>
            </a:r>
          </a:p>
          <a:p>
            <a:pPr algn="ctr"/>
            <a:r>
              <a:rPr lang="pt-BR" sz="2700" dirty="0" smtClean="0"/>
              <a:t>ER &lt; 1 = produto inelástico a renda</a:t>
            </a:r>
          </a:p>
        </p:txBody>
      </p:sp>
    </p:spTree>
    <p:extLst>
      <p:ext uri="{BB962C8B-B14F-4D97-AF65-F5344CB8AC3E}">
        <p14:creationId xmlns:p14="http://schemas.microsoft.com/office/powerpoint/2010/main" val="1624125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3.5. Elasticidade-renda da demanda</a:t>
            </a:r>
          </a:p>
          <a:p>
            <a:pPr marL="361950" indent="-225425"/>
            <a:r>
              <a:rPr lang="pt-BR" dirty="0" smtClean="0"/>
              <a:t>Exemplo: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044123"/>
              </p:ext>
            </p:extLst>
          </p:nvPr>
        </p:nvGraphicFramePr>
        <p:xfrm>
          <a:off x="2412000" y="2451216"/>
          <a:ext cx="4320000" cy="7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/>
                <a:gridCol w="1440000"/>
                <a:gridCol w="1440000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Bens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 = 1.000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 = 1.300</a:t>
                      </a:r>
                      <a:endParaRPr lang="pt-BR" dirty="0"/>
                    </a:p>
                  </a:txBody>
                  <a:tcPr anchor="ctr"/>
                </a:tc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78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4191977"/>
              </p:ext>
            </p:extLst>
          </p:nvPr>
        </p:nvGraphicFramePr>
        <p:xfrm>
          <a:off x="855663" y="3284538"/>
          <a:ext cx="7431087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ção" r:id="rId3" imgW="3251160" imgH="787320" progId="Equation.3">
                  <p:embed/>
                </p:oleObj>
              </mc:Choice>
              <mc:Fallback>
                <p:oleObj name="Equação" r:id="rId3" imgW="3251160" imgH="78732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663" y="3284538"/>
                        <a:ext cx="7431087" cy="180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57200" y="5169966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dirty="0"/>
              <a:t>ER &gt; 0 = bem normal</a:t>
            </a:r>
          </a:p>
          <a:p>
            <a:pPr algn="ctr"/>
            <a:r>
              <a:rPr lang="pt-BR" sz="2700" dirty="0" smtClean="0"/>
              <a:t>ER </a:t>
            </a:r>
            <a:r>
              <a:rPr lang="pt-BR" sz="2700" dirty="0"/>
              <a:t>=</a:t>
            </a:r>
            <a:r>
              <a:rPr lang="pt-BR" sz="2700" dirty="0" smtClean="0"/>
              <a:t> 1 = produto unitário a renda</a:t>
            </a:r>
          </a:p>
        </p:txBody>
      </p:sp>
    </p:spTree>
    <p:extLst>
      <p:ext uri="{BB962C8B-B14F-4D97-AF65-F5344CB8AC3E}">
        <p14:creationId xmlns:p14="http://schemas.microsoft.com/office/powerpoint/2010/main" val="1837781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3.5. Elasticidade-renda da demanda</a:t>
            </a:r>
          </a:p>
          <a:p>
            <a:pPr marL="361950" indent="-225425"/>
            <a:r>
              <a:rPr lang="pt-BR" dirty="0" smtClean="0"/>
              <a:t>Exemplo: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1215519"/>
              </p:ext>
            </p:extLst>
          </p:nvPr>
        </p:nvGraphicFramePr>
        <p:xfrm>
          <a:off x="2412000" y="2451216"/>
          <a:ext cx="4320000" cy="76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000"/>
                <a:gridCol w="1440000"/>
                <a:gridCol w="1440000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Bens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 = 1.000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R = 1.300</a:t>
                      </a:r>
                      <a:endParaRPr lang="pt-BR" dirty="0"/>
                    </a:p>
                  </a:txBody>
                  <a:tcPr anchor="ctr"/>
                </a:tc>
              </a:tr>
              <a:tr h="396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D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4" name="Objeto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7737885"/>
              </p:ext>
            </p:extLst>
          </p:nvPr>
        </p:nvGraphicFramePr>
        <p:xfrm>
          <a:off x="841375" y="3284538"/>
          <a:ext cx="7459663" cy="180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ção" r:id="rId3" imgW="3263760" imgH="787320" progId="Equation.3">
                  <p:embed/>
                </p:oleObj>
              </mc:Choice>
              <mc:Fallback>
                <p:oleObj name="Equação" r:id="rId3" imgW="3263760" imgH="78732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375" y="3284538"/>
                        <a:ext cx="7459663" cy="180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CaixaDeTexto 15"/>
          <p:cNvSpPr txBox="1"/>
          <p:nvPr/>
        </p:nvSpPr>
        <p:spPr>
          <a:xfrm>
            <a:off x="457200" y="5169966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700" dirty="0"/>
              <a:t>ER &gt; 0 = bem normal</a:t>
            </a:r>
          </a:p>
          <a:p>
            <a:pPr algn="ctr"/>
            <a:r>
              <a:rPr lang="pt-BR" sz="2700" dirty="0" smtClean="0"/>
              <a:t>ER &gt; 1 = produto elástico a renda</a:t>
            </a:r>
          </a:p>
        </p:txBody>
      </p:sp>
    </p:spTree>
    <p:extLst>
      <p:ext uri="{BB962C8B-B14F-4D97-AF65-F5344CB8AC3E}">
        <p14:creationId xmlns:p14="http://schemas.microsoft.com/office/powerpoint/2010/main" val="73996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00113" indent="-790575">
              <a:buNone/>
            </a:pPr>
            <a:r>
              <a:rPr lang="pt-BR" b="1" dirty="0" smtClean="0"/>
              <a:t>3.5. Elasticidade-renda da demanda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3. Elasticidade da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554215"/>
              </p:ext>
            </p:extLst>
          </p:nvPr>
        </p:nvGraphicFramePr>
        <p:xfrm>
          <a:off x="792000" y="2316480"/>
          <a:ext cx="7560000" cy="288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/>
                <a:gridCol w="2520000"/>
                <a:gridCol w="3240000"/>
              </a:tblGrid>
              <a:tr h="1080000"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Tipo de bem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Valor relativo da ECP</a:t>
                      </a:r>
                      <a:endParaRPr lang="pt-BR" sz="27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Valor absoluto</a:t>
                      </a:r>
                      <a:r>
                        <a:rPr lang="pt-BR" sz="2700" baseline="0" dirty="0" smtClean="0"/>
                        <a:t> da ECP</a:t>
                      </a:r>
                      <a:endParaRPr lang="pt-BR" sz="2700" dirty="0"/>
                    </a:p>
                  </a:txBody>
                  <a:tcPr anchor="ctr"/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Normal</a:t>
                      </a:r>
                      <a:endParaRPr lang="pt-BR" sz="27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pt-BR" sz="2700" baseline="0" dirty="0" smtClean="0"/>
                        <a:t>&gt; 0</a:t>
                      </a:r>
                      <a:endParaRPr lang="pt-BR" sz="27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&gt; 1 ⇒ elástica</a:t>
                      </a:r>
                    </a:p>
                    <a:p>
                      <a:pPr algn="ctr"/>
                      <a:r>
                        <a:rPr lang="pt-BR" sz="2700" dirty="0" smtClean="0"/>
                        <a:t>&lt; 1</a:t>
                      </a:r>
                      <a:r>
                        <a:rPr lang="pt-BR" sz="2700" baseline="0" dirty="0" smtClean="0"/>
                        <a:t> </a:t>
                      </a:r>
                      <a:r>
                        <a:rPr lang="pt-BR" sz="2700" dirty="0" smtClean="0"/>
                        <a:t>⇒</a:t>
                      </a:r>
                      <a:r>
                        <a:rPr lang="pt-BR" sz="2700" baseline="0" dirty="0" smtClean="0"/>
                        <a:t> inelástica</a:t>
                      </a:r>
                    </a:p>
                    <a:p>
                      <a:pPr algn="ctr"/>
                      <a:r>
                        <a:rPr lang="pt-BR" sz="2700" baseline="0" dirty="0" smtClean="0"/>
                        <a:t>=  1 </a:t>
                      </a:r>
                      <a:r>
                        <a:rPr lang="pt-BR" sz="2700" dirty="0" smtClean="0"/>
                        <a:t>⇒</a:t>
                      </a:r>
                      <a:r>
                        <a:rPr lang="pt-BR" sz="2700" baseline="0" dirty="0" smtClean="0"/>
                        <a:t> unitária</a:t>
                      </a:r>
                      <a:endParaRPr lang="pt-BR" sz="27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900000"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Inferior</a:t>
                      </a:r>
                      <a:endParaRPr lang="pt-BR" sz="27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700" dirty="0" smtClean="0"/>
                        <a:t>&lt; 0</a:t>
                      </a:r>
                      <a:endParaRPr lang="pt-BR" sz="2700" dirty="0"/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301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1950" indent="-254000"/>
            <a:r>
              <a:rPr lang="pt-BR" dirty="0" smtClean="0"/>
              <a:t>Oferta = quantidade Q do bem x por unidade de tempo que os vendedores desejam oferecer no mercado</a:t>
            </a:r>
          </a:p>
          <a:p>
            <a:pPr marL="361950" indent="-254000"/>
            <a:r>
              <a:rPr lang="pt-BR" dirty="0" smtClean="0"/>
              <a:t>Fatores que influenciam a oferta:</a:t>
            </a:r>
          </a:p>
          <a:p>
            <a:pPr marL="617982" lvl="1" indent="-254000"/>
            <a:r>
              <a:rPr lang="pt-BR" dirty="0" smtClean="0"/>
              <a:t>Preço do bem</a:t>
            </a:r>
          </a:p>
          <a:p>
            <a:pPr marL="617982" lvl="1" indent="-254000"/>
            <a:r>
              <a:rPr lang="pt-BR" dirty="0" smtClean="0"/>
              <a:t>Preços dos insumos utilizados na produção do bem</a:t>
            </a:r>
          </a:p>
          <a:p>
            <a:pPr marL="617982" lvl="1" indent="-254000"/>
            <a:r>
              <a:rPr lang="pt-BR" dirty="0" smtClean="0"/>
              <a:t>Tecnologia utilizada na produção do bem</a:t>
            </a:r>
          </a:p>
          <a:p>
            <a:pPr marL="617982" lvl="1" indent="-254000"/>
            <a:r>
              <a:rPr lang="pt-BR" dirty="0" smtClean="0"/>
              <a:t>Preço de outros bens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</a:t>
            </a:r>
            <a:r>
              <a:rPr lang="pt-BR" dirty="0" smtClean="0"/>
              <a:t>. Teoria da oferta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683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 err="1" smtClean="0"/>
              <a:t>S</a:t>
            </a:r>
            <a:r>
              <a:rPr lang="pt-BR" baseline="-25000" dirty="0" err="1" smtClean="0"/>
              <a:t>x</a:t>
            </a:r>
            <a:r>
              <a:rPr lang="pt-BR" dirty="0" smtClean="0"/>
              <a:t> </a:t>
            </a:r>
            <a:r>
              <a:rPr lang="pt-BR" dirty="0"/>
              <a:t>= f (</a:t>
            </a:r>
            <a:r>
              <a:rPr lang="pt-BR" dirty="0" err="1" smtClean="0"/>
              <a:t>P</a:t>
            </a:r>
            <a:r>
              <a:rPr lang="pt-BR" baseline="-25000" dirty="0" err="1" smtClean="0"/>
              <a:t>x</a:t>
            </a:r>
            <a:r>
              <a:rPr lang="pt-BR" baseline="-25000" dirty="0" smtClean="0"/>
              <a:t>,</a:t>
            </a:r>
            <a:r>
              <a:rPr lang="pt-BR" dirty="0" smtClean="0"/>
              <a:t> </a:t>
            </a:r>
            <a:r>
              <a:rPr lang="pt-BR" dirty="0" err="1" smtClean="0"/>
              <a:t>P</a:t>
            </a:r>
            <a:r>
              <a:rPr lang="pt-BR" baseline="-25000" dirty="0" err="1" smtClean="0"/>
              <a:t>i</a:t>
            </a:r>
            <a:r>
              <a:rPr lang="pt-BR" dirty="0"/>
              <a:t>,</a:t>
            </a:r>
            <a:r>
              <a:rPr lang="pt-BR" dirty="0" smtClean="0"/>
              <a:t> T, </a:t>
            </a:r>
            <a:r>
              <a:rPr lang="pt-BR" dirty="0" err="1" smtClean="0"/>
              <a:t>P</a:t>
            </a:r>
            <a:r>
              <a:rPr lang="pt-BR" baseline="-25000" dirty="0" err="1" smtClean="0"/>
              <a:t>z</a:t>
            </a:r>
            <a:r>
              <a:rPr lang="pt-BR" dirty="0" smtClean="0"/>
              <a:t>, ...)</a:t>
            </a:r>
          </a:p>
          <a:p>
            <a:pPr marL="0" indent="0">
              <a:buNone/>
            </a:pPr>
            <a:r>
              <a:rPr lang="pt-BR" dirty="0" smtClean="0"/>
              <a:t>Onde:</a:t>
            </a:r>
          </a:p>
          <a:p>
            <a:r>
              <a:rPr lang="pt-BR" dirty="0" err="1" smtClean="0"/>
              <a:t>P</a:t>
            </a:r>
            <a:r>
              <a:rPr lang="pt-BR" baseline="-25000" dirty="0" err="1" smtClean="0"/>
              <a:t>x</a:t>
            </a:r>
            <a:r>
              <a:rPr lang="pt-BR" dirty="0" smtClean="0"/>
              <a:t> = Preço do bem x</a:t>
            </a:r>
          </a:p>
          <a:p>
            <a:r>
              <a:rPr lang="pt-BR" dirty="0" err="1" smtClean="0"/>
              <a:t>P</a:t>
            </a:r>
            <a:r>
              <a:rPr lang="pt-BR" baseline="-25000" dirty="0" err="1" smtClean="0"/>
              <a:t>i</a:t>
            </a:r>
            <a:r>
              <a:rPr lang="pt-BR" dirty="0" smtClean="0"/>
              <a:t> = Preço dos insumos utilizados na produção do bem x</a:t>
            </a:r>
          </a:p>
          <a:p>
            <a:r>
              <a:rPr lang="pt-BR" dirty="0" smtClean="0"/>
              <a:t>T = Tecnologia utilizada na produção do bem x</a:t>
            </a:r>
          </a:p>
          <a:p>
            <a:r>
              <a:rPr lang="pt-BR" dirty="0" err="1" smtClean="0"/>
              <a:t>P</a:t>
            </a:r>
            <a:r>
              <a:rPr lang="pt-BR" baseline="-25000" dirty="0" err="1" smtClean="0"/>
              <a:t>z</a:t>
            </a:r>
            <a:r>
              <a:rPr lang="pt-BR" dirty="0" smtClean="0"/>
              <a:t> = Preço de outros bens</a:t>
            </a:r>
            <a:endParaRPr lang="pt-BR" dirty="0"/>
          </a:p>
          <a:p>
            <a:pPr marL="109728" indent="0">
              <a:buNone/>
            </a:pPr>
            <a:r>
              <a:rPr lang="pt-BR" smtClean="0"/>
              <a:t>Além de outras </a:t>
            </a:r>
            <a:r>
              <a:rPr lang="pt-BR" dirty="0" smtClean="0"/>
              <a:t>possíveis variáveis que possam influenciar a oferta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</a:t>
            </a:r>
            <a:r>
              <a:rPr lang="pt-BR" dirty="0" smtClean="0"/>
              <a:t>. Teoria da oferta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589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1950" indent="-266700"/>
            <a:r>
              <a:rPr lang="pt-BR" dirty="0" smtClean="0"/>
              <a:t>Assumindo-se a hipótese de </a:t>
            </a:r>
            <a:r>
              <a:rPr lang="pt-BR" i="1" dirty="0" err="1" smtClean="0"/>
              <a:t>caeteris</a:t>
            </a:r>
            <a:r>
              <a:rPr lang="pt-BR" i="1" dirty="0" smtClean="0"/>
              <a:t> </a:t>
            </a:r>
            <a:r>
              <a:rPr lang="pt-BR" i="1" dirty="0" err="1" smtClean="0"/>
              <a:t>parebus</a:t>
            </a:r>
            <a:r>
              <a:rPr lang="pt-BR" dirty="0" smtClean="0"/>
              <a:t>:</a:t>
            </a:r>
          </a:p>
          <a:p>
            <a:pPr marL="0" indent="0" algn="ctr">
              <a:buNone/>
            </a:pPr>
            <a:r>
              <a:rPr lang="pt-BR" dirty="0" err="1" smtClean="0">
                <a:solidFill>
                  <a:srgbClr val="FF0000"/>
                </a:solidFill>
              </a:rPr>
              <a:t>O</a:t>
            </a:r>
            <a:r>
              <a:rPr lang="pt-BR" baseline="-25000" dirty="0" err="1" smtClean="0">
                <a:solidFill>
                  <a:srgbClr val="FF0000"/>
                </a:solidFill>
              </a:rPr>
              <a:t>x</a:t>
            </a:r>
            <a:r>
              <a:rPr lang="pt-BR" dirty="0" smtClean="0">
                <a:solidFill>
                  <a:srgbClr val="FF0000"/>
                </a:solidFill>
              </a:rPr>
              <a:t> </a:t>
            </a:r>
            <a:r>
              <a:rPr lang="pt-BR" dirty="0">
                <a:solidFill>
                  <a:srgbClr val="FF0000"/>
                </a:solidFill>
              </a:rPr>
              <a:t>=</a:t>
            </a:r>
            <a:r>
              <a:rPr lang="pt-BR" dirty="0"/>
              <a:t> f (</a:t>
            </a:r>
            <a:r>
              <a:rPr lang="pt-BR" dirty="0" err="1" smtClean="0"/>
              <a:t>P</a:t>
            </a:r>
            <a:r>
              <a:rPr lang="pt-BR" baseline="-25000" dirty="0" err="1" smtClean="0"/>
              <a:t>x</a:t>
            </a:r>
            <a:r>
              <a:rPr lang="pt-BR" dirty="0" smtClean="0"/>
              <a:t>)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</a:t>
            </a:r>
            <a:r>
              <a:rPr lang="pt-BR" dirty="0" smtClean="0"/>
              <a:t>. Teoria da oferta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913605" y="2958596"/>
            <a:ext cx="6620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913605" y="3117492"/>
            <a:ext cx="2456267" cy="44689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2300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860080" y="3193630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5392485" y="6004102"/>
            <a:ext cx="6620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7752752" y="6004102"/>
            <a:ext cx="6620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0"/>
          <p:cNvSpPr>
            <a:spLocks noChangeArrowheads="1"/>
          </p:cNvSpPr>
          <p:nvPr/>
        </p:nvSpPr>
        <p:spPr bwMode="auto">
          <a:xfrm>
            <a:off x="2919666" y="4123833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2664771" y="4425073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28" name="Rectangle 24"/>
          <p:cNvSpPr>
            <a:spLocks noChangeArrowheads="1"/>
          </p:cNvSpPr>
          <p:nvPr/>
        </p:nvSpPr>
        <p:spPr bwMode="auto">
          <a:xfrm>
            <a:off x="2664771" y="5153346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29" name="Rectangle 25"/>
          <p:cNvSpPr>
            <a:spLocks noChangeArrowheads="1"/>
          </p:cNvSpPr>
          <p:nvPr/>
        </p:nvSpPr>
        <p:spPr bwMode="auto">
          <a:xfrm>
            <a:off x="2664771" y="5444656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27"/>
          <p:cNvSpPr>
            <a:spLocks noChangeArrowheads="1"/>
          </p:cNvSpPr>
          <p:nvPr/>
        </p:nvSpPr>
        <p:spPr bwMode="auto">
          <a:xfrm>
            <a:off x="2793874" y="5752517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555" name="Grupo 22554"/>
          <p:cNvGrpSpPr/>
          <p:nvPr/>
        </p:nvGrpSpPr>
        <p:grpSpPr>
          <a:xfrm>
            <a:off x="1023248" y="2958859"/>
            <a:ext cx="7222743" cy="3409380"/>
            <a:chOff x="1023248" y="2958859"/>
            <a:chExt cx="7222743" cy="3409380"/>
          </a:xfrm>
        </p:grpSpPr>
        <p:sp>
          <p:nvSpPr>
            <p:cNvPr id="22530" name="Rectangle 26"/>
            <p:cNvSpPr>
              <a:spLocks noChangeArrowheads="1"/>
            </p:cNvSpPr>
            <p:nvPr/>
          </p:nvSpPr>
          <p:spPr bwMode="auto">
            <a:xfrm>
              <a:off x="2626701" y="5792240"/>
              <a:ext cx="148965" cy="354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1023248" y="2958859"/>
              <a:ext cx="1843453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Preço do bem x</a:t>
              </a:r>
            </a:p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($)</a:t>
              </a:r>
              <a:endPara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16"/>
            <p:cNvSpPr>
              <a:spLocks noChangeArrowheads="1"/>
            </p:cNvSpPr>
            <p:nvPr/>
          </p:nvSpPr>
          <p:spPr bwMode="auto">
            <a:xfrm>
              <a:off x="5846000" y="6014033"/>
              <a:ext cx="2399991" cy="354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Quantidade ofertada</a:t>
              </a:r>
              <a:endPara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2533" name="Group 30"/>
            <p:cNvGrpSpPr>
              <a:grpSpLocks/>
            </p:cNvGrpSpPr>
            <p:nvPr/>
          </p:nvGrpSpPr>
          <p:grpSpPr bwMode="auto">
            <a:xfrm>
              <a:off x="2913046" y="2971837"/>
              <a:ext cx="3760538" cy="2975989"/>
              <a:chOff x="2344" y="2147"/>
              <a:chExt cx="1136" cy="899"/>
            </a:xfrm>
          </p:grpSpPr>
          <p:sp>
            <p:nvSpPr>
              <p:cNvPr id="22539" name="Freeform 28"/>
              <p:cNvSpPr>
                <a:spLocks noEditPoints="1"/>
              </p:cNvSpPr>
              <p:nvPr/>
            </p:nvSpPr>
            <p:spPr bwMode="auto">
              <a:xfrm>
                <a:off x="2344" y="2147"/>
                <a:ext cx="39" cy="882"/>
              </a:xfrm>
              <a:custGeom>
                <a:avLst/>
                <a:gdLst>
                  <a:gd name="T0" fmla="*/ 233 w 400"/>
                  <a:gd name="T1" fmla="*/ 266 h 9153"/>
                  <a:gd name="T2" fmla="*/ 233 w 400"/>
                  <a:gd name="T3" fmla="*/ 9120 h 9153"/>
                  <a:gd name="T4" fmla="*/ 200 w 400"/>
                  <a:gd name="T5" fmla="*/ 9153 h 9153"/>
                  <a:gd name="T6" fmla="*/ 167 w 400"/>
                  <a:gd name="T7" fmla="*/ 9120 h 9153"/>
                  <a:gd name="T8" fmla="*/ 167 w 400"/>
                  <a:gd name="T9" fmla="*/ 266 h 9153"/>
                  <a:gd name="T10" fmla="*/ 200 w 400"/>
                  <a:gd name="T11" fmla="*/ 233 h 9153"/>
                  <a:gd name="T12" fmla="*/ 233 w 400"/>
                  <a:gd name="T13" fmla="*/ 266 h 9153"/>
                  <a:gd name="T14" fmla="*/ 200 w 400"/>
                  <a:gd name="T15" fmla="*/ 266 h 9153"/>
                  <a:gd name="T16" fmla="*/ 0 w 400"/>
                  <a:gd name="T17" fmla="*/ 400 h 9153"/>
                  <a:gd name="T18" fmla="*/ 200 w 400"/>
                  <a:gd name="T19" fmla="*/ 0 h 9153"/>
                  <a:gd name="T20" fmla="*/ 400 w 400"/>
                  <a:gd name="T21" fmla="*/ 400 h 9153"/>
                  <a:gd name="T22" fmla="*/ 200 w 400"/>
                  <a:gd name="T23" fmla="*/ 266 h 9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00" h="9153">
                    <a:moveTo>
                      <a:pt x="233" y="266"/>
                    </a:moveTo>
                    <a:lnTo>
                      <a:pt x="233" y="9120"/>
                    </a:lnTo>
                    <a:cubicBezTo>
                      <a:pt x="233" y="9138"/>
                      <a:pt x="219" y="9153"/>
                      <a:pt x="200" y="9153"/>
                    </a:cubicBezTo>
                    <a:cubicBezTo>
                      <a:pt x="182" y="9153"/>
                      <a:pt x="167" y="9138"/>
                      <a:pt x="167" y="9120"/>
                    </a:cubicBezTo>
                    <a:lnTo>
                      <a:pt x="167" y="266"/>
                    </a:lnTo>
                    <a:cubicBezTo>
                      <a:pt x="167" y="248"/>
                      <a:pt x="182" y="233"/>
                      <a:pt x="200" y="233"/>
                    </a:cubicBezTo>
                    <a:cubicBezTo>
                      <a:pt x="219" y="233"/>
                      <a:pt x="233" y="248"/>
                      <a:pt x="233" y="266"/>
                    </a:cubicBezTo>
                    <a:close/>
                    <a:moveTo>
                      <a:pt x="200" y="266"/>
                    </a:moveTo>
                    <a:lnTo>
                      <a:pt x="0" y="400"/>
                    </a:lnTo>
                    <a:lnTo>
                      <a:pt x="200" y="0"/>
                    </a:lnTo>
                    <a:lnTo>
                      <a:pt x="400" y="400"/>
                    </a:lnTo>
                    <a:lnTo>
                      <a:pt x="200" y="266"/>
                    </a:lnTo>
                    <a:close/>
                  </a:path>
                </a:pathLst>
              </a:custGeom>
              <a:solidFill>
                <a:srgbClr val="000000"/>
              </a:solidFill>
              <a:ln w="2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sz="2300"/>
              </a:p>
            </p:txBody>
          </p:sp>
          <p:sp>
            <p:nvSpPr>
              <p:cNvPr id="22540" name="Freeform 29"/>
              <p:cNvSpPr>
                <a:spLocks noEditPoints="1"/>
              </p:cNvSpPr>
              <p:nvPr/>
            </p:nvSpPr>
            <p:spPr bwMode="auto">
              <a:xfrm>
                <a:off x="2361" y="3007"/>
                <a:ext cx="1119" cy="39"/>
              </a:xfrm>
              <a:custGeom>
                <a:avLst/>
                <a:gdLst>
                  <a:gd name="T0" fmla="*/ 11343 w 11610"/>
                  <a:gd name="T1" fmla="*/ 233 h 400"/>
                  <a:gd name="T2" fmla="*/ 33 w 11610"/>
                  <a:gd name="T3" fmla="*/ 233 h 400"/>
                  <a:gd name="T4" fmla="*/ 0 w 11610"/>
                  <a:gd name="T5" fmla="*/ 200 h 400"/>
                  <a:gd name="T6" fmla="*/ 33 w 11610"/>
                  <a:gd name="T7" fmla="*/ 166 h 400"/>
                  <a:gd name="T8" fmla="*/ 11343 w 11610"/>
                  <a:gd name="T9" fmla="*/ 166 h 400"/>
                  <a:gd name="T10" fmla="*/ 11377 w 11610"/>
                  <a:gd name="T11" fmla="*/ 200 h 400"/>
                  <a:gd name="T12" fmla="*/ 11343 w 11610"/>
                  <a:gd name="T13" fmla="*/ 233 h 400"/>
                  <a:gd name="T14" fmla="*/ 11343 w 11610"/>
                  <a:gd name="T15" fmla="*/ 200 h 400"/>
                  <a:gd name="T16" fmla="*/ 11210 w 11610"/>
                  <a:gd name="T17" fmla="*/ 0 h 400"/>
                  <a:gd name="T18" fmla="*/ 11610 w 11610"/>
                  <a:gd name="T19" fmla="*/ 200 h 400"/>
                  <a:gd name="T20" fmla="*/ 11210 w 11610"/>
                  <a:gd name="T21" fmla="*/ 400 h 400"/>
                  <a:gd name="T22" fmla="*/ 11343 w 11610"/>
                  <a:gd name="T23" fmla="*/ 20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1610" h="400">
                    <a:moveTo>
                      <a:pt x="11343" y="233"/>
                    </a:moveTo>
                    <a:lnTo>
                      <a:pt x="33" y="233"/>
                    </a:lnTo>
                    <a:cubicBezTo>
                      <a:pt x="15" y="233"/>
                      <a:pt x="0" y="218"/>
                      <a:pt x="0" y="200"/>
                    </a:cubicBezTo>
                    <a:cubicBezTo>
                      <a:pt x="0" y="181"/>
                      <a:pt x="15" y="166"/>
                      <a:pt x="33" y="166"/>
                    </a:cubicBezTo>
                    <a:lnTo>
                      <a:pt x="11343" y="166"/>
                    </a:lnTo>
                    <a:cubicBezTo>
                      <a:pt x="11362" y="166"/>
                      <a:pt x="11377" y="181"/>
                      <a:pt x="11377" y="200"/>
                    </a:cubicBezTo>
                    <a:cubicBezTo>
                      <a:pt x="11377" y="218"/>
                      <a:pt x="11362" y="233"/>
                      <a:pt x="11343" y="233"/>
                    </a:cubicBezTo>
                    <a:close/>
                    <a:moveTo>
                      <a:pt x="11343" y="200"/>
                    </a:moveTo>
                    <a:lnTo>
                      <a:pt x="11210" y="0"/>
                    </a:lnTo>
                    <a:lnTo>
                      <a:pt x="11610" y="200"/>
                    </a:lnTo>
                    <a:lnTo>
                      <a:pt x="11210" y="400"/>
                    </a:lnTo>
                    <a:lnTo>
                      <a:pt x="11343" y="200"/>
                    </a:lnTo>
                    <a:close/>
                  </a:path>
                </a:pathLst>
              </a:custGeom>
              <a:solidFill>
                <a:srgbClr val="000000"/>
              </a:solidFill>
              <a:ln w="2" cap="flat">
                <a:solidFill>
                  <a:srgbClr val="000000"/>
                </a:solidFill>
                <a:prstDash val="solid"/>
                <a:bevel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sz="2300"/>
              </a:p>
            </p:txBody>
          </p:sp>
        </p:grpSp>
      </p:grpSp>
      <p:grpSp>
        <p:nvGrpSpPr>
          <p:cNvPr id="22557" name="Grupo 22556"/>
          <p:cNvGrpSpPr/>
          <p:nvPr/>
        </p:nvGrpSpPr>
        <p:grpSpPr>
          <a:xfrm>
            <a:off x="2565460" y="4176591"/>
            <a:ext cx="2650820" cy="2209727"/>
            <a:chOff x="2565460" y="4176591"/>
            <a:chExt cx="2650820" cy="2209727"/>
          </a:xfrm>
        </p:grpSpPr>
        <p:sp>
          <p:nvSpPr>
            <p:cNvPr id="22" name="Rectangle 14"/>
            <p:cNvSpPr>
              <a:spLocks noChangeArrowheads="1"/>
            </p:cNvSpPr>
            <p:nvPr/>
          </p:nvSpPr>
          <p:spPr bwMode="auto">
            <a:xfrm rot="19876184">
              <a:off x="4773851" y="6032375"/>
              <a:ext cx="442429" cy="353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120</a:t>
              </a:r>
              <a:endPara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19"/>
            <p:cNvSpPr>
              <a:spLocks noChangeArrowheads="1"/>
            </p:cNvSpPr>
            <p:nvPr/>
          </p:nvSpPr>
          <p:spPr bwMode="auto">
            <a:xfrm>
              <a:off x="2565460" y="4176591"/>
              <a:ext cx="294620" cy="354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10</a:t>
              </a:r>
              <a:endPara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542" name="Conector reto 22541"/>
            <p:cNvCxnSpPr/>
            <p:nvPr/>
          </p:nvCxnSpPr>
          <p:spPr>
            <a:xfrm flipH="1" flipV="1">
              <a:off x="5058141" y="4371694"/>
              <a:ext cx="13241" cy="1519856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44" name="Conector reto 22543"/>
            <p:cNvCxnSpPr/>
            <p:nvPr/>
          </p:nvCxnSpPr>
          <p:spPr>
            <a:xfrm flipH="1">
              <a:off x="2956079" y="4353694"/>
              <a:ext cx="210206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538" name="Freeform 35"/>
          <p:cNvSpPr>
            <a:spLocks/>
          </p:cNvSpPr>
          <p:nvPr/>
        </p:nvSpPr>
        <p:spPr bwMode="auto">
          <a:xfrm>
            <a:off x="3442699" y="3471698"/>
            <a:ext cx="2012682" cy="2227854"/>
          </a:xfrm>
          <a:custGeom>
            <a:avLst/>
            <a:gdLst>
              <a:gd name="T0" fmla="*/ 0 w 608"/>
              <a:gd name="T1" fmla="*/ 673 h 673"/>
              <a:gd name="T2" fmla="*/ 390 w 608"/>
              <a:gd name="T3" fmla="*/ 431 h 673"/>
              <a:gd name="T4" fmla="*/ 608 w 608"/>
              <a:gd name="T5" fmla="*/ 0 h 6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08" h="673">
                <a:moveTo>
                  <a:pt x="0" y="673"/>
                </a:moveTo>
                <a:cubicBezTo>
                  <a:pt x="144" y="608"/>
                  <a:pt x="288" y="543"/>
                  <a:pt x="390" y="431"/>
                </a:cubicBezTo>
                <a:cubicBezTo>
                  <a:pt x="491" y="320"/>
                  <a:pt x="572" y="72"/>
                  <a:pt x="608" y="0"/>
                </a:cubicBezTo>
              </a:path>
            </a:pathLst>
          </a:custGeom>
          <a:noFill/>
          <a:ln w="57150" cap="flat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2300"/>
          </a:p>
        </p:txBody>
      </p:sp>
      <p:grpSp>
        <p:nvGrpSpPr>
          <p:cNvPr id="22556" name="Grupo 22555"/>
          <p:cNvGrpSpPr/>
          <p:nvPr/>
        </p:nvGrpSpPr>
        <p:grpSpPr>
          <a:xfrm>
            <a:off x="2638287" y="4799140"/>
            <a:ext cx="2097173" cy="1569993"/>
            <a:chOff x="2638287" y="4799140"/>
            <a:chExt cx="2097173" cy="1569993"/>
          </a:xfrm>
        </p:grpSpPr>
        <p:sp>
          <p:nvSpPr>
            <p:cNvPr id="30" name="Rectangle 22"/>
            <p:cNvSpPr>
              <a:spLocks noChangeArrowheads="1"/>
            </p:cNvSpPr>
            <p:nvPr/>
          </p:nvSpPr>
          <p:spPr bwMode="auto">
            <a:xfrm>
              <a:off x="2638287" y="4799140"/>
              <a:ext cx="148965" cy="354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8</a:t>
              </a:r>
              <a:endPara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549" name="Conector reto 22548"/>
            <p:cNvCxnSpPr/>
            <p:nvPr/>
          </p:nvCxnSpPr>
          <p:spPr>
            <a:xfrm flipV="1">
              <a:off x="4647660" y="4981209"/>
              <a:ext cx="0" cy="910341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53" name="Conector reto 22552"/>
            <p:cNvCxnSpPr/>
            <p:nvPr/>
          </p:nvCxnSpPr>
          <p:spPr>
            <a:xfrm flipH="1">
              <a:off x="2992493" y="4976243"/>
              <a:ext cx="1655167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 rot="19843544">
              <a:off x="4293031" y="6015190"/>
              <a:ext cx="442429" cy="353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100</a:t>
              </a:r>
              <a:endPara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807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22538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5250" indent="0">
              <a:buNone/>
            </a:pPr>
            <a:r>
              <a:rPr lang="pt-BR" b="1" dirty="0" smtClean="0">
                <a:solidFill>
                  <a:srgbClr val="FF0000"/>
                </a:solidFill>
              </a:rPr>
              <a:t>4.1. Elasticidade-preço da oferta</a:t>
            </a:r>
          </a:p>
          <a:p>
            <a:pPr marL="273050" indent="-177800"/>
            <a:r>
              <a:rPr lang="pt-BR" dirty="0">
                <a:solidFill>
                  <a:srgbClr val="FF0000"/>
                </a:solidFill>
              </a:rPr>
              <a:t>Sensibilidade da </a:t>
            </a:r>
            <a:r>
              <a:rPr lang="pt-BR" dirty="0" smtClean="0">
                <a:solidFill>
                  <a:srgbClr val="FF0000"/>
                </a:solidFill>
              </a:rPr>
              <a:t>oferta O do </a:t>
            </a:r>
            <a:r>
              <a:rPr lang="pt-BR" dirty="0">
                <a:solidFill>
                  <a:srgbClr val="FF0000"/>
                </a:solidFill>
              </a:rPr>
              <a:t>bem em relação a variações </a:t>
            </a:r>
            <a:r>
              <a:rPr lang="pt-BR" dirty="0" smtClean="0">
                <a:solidFill>
                  <a:srgbClr val="FF0000"/>
                </a:solidFill>
              </a:rPr>
              <a:t>no preço P do bem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</a:t>
            </a:r>
            <a:r>
              <a:rPr lang="pt-BR" dirty="0" smtClean="0"/>
              <a:t>. Teoria da oferta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913605" y="2958596"/>
            <a:ext cx="6620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913605" y="3117492"/>
            <a:ext cx="2456267" cy="44689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2300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860080" y="3193630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5392485" y="6004102"/>
            <a:ext cx="6620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7752752" y="6004102"/>
            <a:ext cx="6620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0"/>
          <p:cNvSpPr>
            <a:spLocks noChangeArrowheads="1"/>
          </p:cNvSpPr>
          <p:nvPr/>
        </p:nvSpPr>
        <p:spPr bwMode="auto">
          <a:xfrm>
            <a:off x="2919666" y="4123833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2664771" y="4425073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28" name="Rectangle 24"/>
          <p:cNvSpPr>
            <a:spLocks noChangeArrowheads="1"/>
          </p:cNvSpPr>
          <p:nvPr/>
        </p:nvSpPr>
        <p:spPr bwMode="auto">
          <a:xfrm>
            <a:off x="2664771" y="5153346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29" name="Rectangle 25"/>
          <p:cNvSpPr>
            <a:spLocks noChangeArrowheads="1"/>
          </p:cNvSpPr>
          <p:nvPr/>
        </p:nvSpPr>
        <p:spPr bwMode="auto">
          <a:xfrm>
            <a:off x="2664771" y="5444656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27"/>
          <p:cNvSpPr>
            <a:spLocks noChangeArrowheads="1"/>
          </p:cNvSpPr>
          <p:nvPr/>
        </p:nvSpPr>
        <p:spPr bwMode="auto">
          <a:xfrm>
            <a:off x="2793874" y="5752517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11" name="Objeto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5807662"/>
              </p:ext>
            </p:extLst>
          </p:nvPr>
        </p:nvGraphicFramePr>
        <p:xfrm>
          <a:off x="1865312" y="3331841"/>
          <a:ext cx="5413375" cy="199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ção" r:id="rId3" imgW="2120760" imgH="787320" progId="Equation.3">
                  <p:embed/>
                </p:oleObj>
              </mc:Choice>
              <mc:Fallback>
                <p:oleObj name="Equação" r:id="rId3" imgW="2120760" imgH="78732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312" y="3331841"/>
                        <a:ext cx="5413375" cy="1998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0032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567333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pt-BR" b="1" dirty="0" smtClean="0"/>
              <a:t>2.1. Preço do bem</a:t>
            </a:r>
          </a:p>
          <a:p>
            <a:r>
              <a:rPr lang="pt-BR" dirty="0" smtClean="0"/>
              <a:t>Quanto </a:t>
            </a:r>
            <a:r>
              <a:rPr lang="pt-BR" dirty="0" smtClean="0"/>
              <a:t>maior </a:t>
            </a:r>
            <a:r>
              <a:rPr lang="pt-BR" dirty="0" smtClean="0"/>
              <a:t>o preço do bem, </a:t>
            </a:r>
            <a:r>
              <a:rPr lang="pt-BR" dirty="0" smtClean="0"/>
              <a:t>menor </a:t>
            </a:r>
            <a:r>
              <a:rPr lang="pt-BR" dirty="0" smtClean="0"/>
              <a:t>a quantidade demandada</a:t>
            </a:r>
          </a:p>
          <a:p>
            <a:r>
              <a:rPr lang="pt-BR" dirty="0" smtClean="0"/>
              <a:t>Exceções:</a:t>
            </a:r>
          </a:p>
          <a:p>
            <a:pPr lvl="1"/>
            <a:r>
              <a:rPr lang="pt-BR" dirty="0"/>
              <a:t>Bens de </a:t>
            </a:r>
            <a:r>
              <a:rPr lang="pt-BR" dirty="0" err="1"/>
              <a:t>Giffen</a:t>
            </a:r>
            <a:endParaRPr lang="pt-BR" dirty="0"/>
          </a:p>
          <a:p>
            <a:pPr lvl="1"/>
            <a:r>
              <a:rPr lang="pt-BR" dirty="0" smtClean="0"/>
              <a:t>Bens de </a:t>
            </a:r>
            <a:r>
              <a:rPr lang="pt-BR" dirty="0" err="1" smtClean="0"/>
              <a:t>Veblen</a:t>
            </a: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3429149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5250" indent="0">
              <a:buNone/>
            </a:pPr>
            <a:r>
              <a:rPr lang="pt-BR" b="1" dirty="0" smtClean="0"/>
              <a:t>4.1. Elasticidade-preço da oferta</a:t>
            </a:r>
          </a:p>
          <a:p>
            <a:pPr marL="273050" indent="-177800"/>
            <a:r>
              <a:rPr lang="pt-BR" dirty="0" smtClean="0"/>
              <a:t>Quando a oferta é linear, a elasticidade é constante ao longo da curva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</a:t>
            </a:r>
            <a:r>
              <a:rPr lang="pt-BR" dirty="0" smtClean="0"/>
              <a:t>. Teoria da oferta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913605" y="2958596"/>
            <a:ext cx="6620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913605" y="3117492"/>
            <a:ext cx="2456267" cy="44689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2300"/>
          </a:p>
        </p:txBody>
      </p:sp>
      <p:sp>
        <p:nvSpPr>
          <p:cNvPr id="18" name="Rectangle 10"/>
          <p:cNvSpPr>
            <a:spLocks noChangeArrowheads="1"/>
          </p:cNvSpPr>
          <p:nvPr/>
        </p:nvSpPr>
        <p:spPr bwMode="auto">
          <a:xfrm>
            <a:off x="2860080" y="3193630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5392485" y="6004102"/>
            <a:ext cx="6620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17"/>
          <p:cNvSpPr>
            <a:spLocks noChangeArrowheads="1"/>
          </p:cNvSpPr>
          <p:nvPr/>
        </p:nvSpPr>
        <p:spPr bwMode="auto">
          <a:xfrm>
            <a:off x="7752752" y="6004102"/>
            <a:ext cx="6620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0"/>
          <p:cNvSpPr>
            <a:spLocks noChangeArrowheads="1"/>
          </p:cNvSpPr>
          <p:nvPr/>
        </p:nvSpPr>
        <p:spPr bwMode="auto">
          <a:xfrm>
            <a:off x="2919666" y="4123833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2664771" y="4425073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28" name="Rectangle 24"/>
          <p:cNvSpPr>
            <a:spLocks noChangeArrowheads="1"/>
          </p:cNvSpPr>
          <p:nvPr/>
        </p:nvSpPr>
        <p:spPr bwMode="auto">
          <a:xfrm>
            <a:off x="2664771" y="5153346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29" name="Rectangle 25"/>
          <p:cNvSpPr>
            <a:spLocks noChangeArrowheads="1"/>
          </p:cNvSpPr>
          <p:nvPr/>
        </p:nvSpPr>
        <p:spPr bwMode="auto">
          <a:xfrm>
            <a:off x="2664771" y="5444656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32" name="Rectangle 27"/>
          <p:cNvSpPr>
            <a:spLocks noChangeArrowheads="1"/>
          </p:cNvSpPr>
          <p:nvPr/>
        </p:nvSpPr>
        <p:spPr bwMode="auto">
          <a:xfrm>
            <a:off x="2793874" y="5752517"/>
            <a:ext cx="72827" cy="35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23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 </a:t>
            </a:r>
            <a:endParaRPr kumimoji="0" lang="pt-BR" sz="23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pSp>
        <p:nvGrpSpPr>
          <p:cNvPr id="23557" name="Grupo 23556"/>
          <p:cNvGrpSpPr/>
          <p:nvPr/>
        </p:nvGrpSpPr>
        <p:grpSpPr>
          <a:xfrm>
            <a:off x="2890750" y="3398199"/>
            <a:ext cx="2804597" cy="1577840"/>
            <a:chOff x="2890750" y="3398199"/>
            <a:chExt cx="2804597" cy="1577840"/>
          </a:xfrm>
        </p:grpSpPr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4277970" y="3398199"/>
              <a:ext cx="1417377" cy="437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ea typeface="Times New Roman" pitchFamily="18" charset="0"/>
                  <a:cs typeface="Calibri" pitchFamily="34" charset="0"/>
                </a:rPr>
                <a:t>EPO &gt; 1</a:t>
              </a:r>
              <a:endParaRPr kumimoji="0" lang="pt-BR" sz="23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6" name="Line 5"/>
            <p:cNvSpPr>
              <a:spLocks noChangeShapeType="1"/>
            </p:cNvSpPr>
            <p:nvPr/>
          </p:nvSpPr>
          <p:spPr bwMode="auto">
            <a:xfrm flipV="1">
              <a:off x="2890750" y="3814992"/>
              <a:ext cx="1387220" cy="116104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300"/>
            </a:p>
          </p:txBody>
        </p:sp>
      </p:grpSp>
      <p:grpSp>
        <p:nvGrpSpPr>
          <p:cNvPr id="23558" name="Grupo 23557"/>
          <p:cNvGrpSpPr/>
          <p:nvPr/>
        </p:nvGrpSpPr>
        <p:grpSpPr>
          <a:xfrm>
            <a:off x="2890750" y="3814992"/>
            <a:ext cx="3272030" cy="2002930"/>
            <a:chOff x="2890750" y="3814992"/>
            <a:chExt cx="3272030" cy="2002930"/>
          </a:xfrm>
        </p:grpSpPr>
        <p:sp>
          <p:nvSpPr>
            <p:cNvPr id="17" name="Text Box 11"/>
            <p:cNvSpPr txBox="1">
              <a:spLocks noChangeArrowheads="1"/>
            </p:cNvSpPr>
            <p:nvPr/>
          </p:nvSpPr>
          <p:spPr bwMode="auto">
            <a:xfrm>
              <a:off x="4745403" y="3814992"/>
              <a:ext cx="1417377" cy="437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ea typeface="Times New Roman" pitchFamily="18" charset="0"/>
                  <a:cs typeface="Calibri" pitchFamily="34" charset="0"/>
                </a:rPr>
                <a:t>EPO = 1</a:t>
              </a:r>
              <a:endParaRPr kumimoji="0" lang="pt-BR" sz="23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7" name="Line 4"/>
            <p:cNvSpPr>
              <a:spLocks noChangeShapeType="1"/>
            </p:cNvSpPr>
            <p:nvPr/>
          </p:nvSpPr>
          <p:spPr bwMode="auto">
            <a:xfrm flipV="1">
              <a:off x="2890750" y="4272373"/>
              <a:ext cx="1854653" cy="1545549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300"/>
            </a:p>
          </p:txBody>
        </p:sp>
      </p:grpSp>
      <p:grpSp>
        <p:nvGrpSpPr>
          <p:cNvPr id="23559" name="Grupo 23558"/>
          <p:cNvGrpSpPr/>
          <p:nvPr/>
        </p:nvGrpSpPr>
        <p:grpSpPr>
          <a:xfrm>
            <a:off x="4021636" y="4272373"/>
            <a:ext cx="2744283" cy="1545550"/>
            <a:chOff x="4021636" y="4272373"/>
            <a:chExt cx="2744283" cy="1545550"/>
          </a:xfrm>
        </p:grpSpPr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5348542" y="4272373"/>
              <a:ext cx="1417377" cy="437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1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ea typeface="Times New Roman" pitchFamily="18" charset="0"/>
                  <a:cs typeface="Calibri" pitchFamily="34" charset="0"/>
                </a:rPr>
                <a:t>EPO &lt; 1</a:t>
              </a:r>
              <a:endParaRPr kumimoji="0" lang="pt-BR" sz="23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30" name="Line 3"/>
            <p:cNvSpPr>
              <a:spLocks noChangeShapeType="1"/>
            </p:cNvSpPr>
            <p:nvPr/>
          </p:nvSpPr>
          <p:spPr bwMode="auto">
            <a:xfrm flipV="1">
              <a:off x="4021636" y="4717190"/>
              <a:ext cx="1296749" cy="1100733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 sz="2300"/>
            </a:p>
          </p:txBody>
        </p:sp>
      </p:grp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3552" name="Rectangle 1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556" name="Grupo 23555"/>
          <p:cNvGrpSpPr/>
          <p:nvPr/>
        </p:nvGrpSpPr>
        <p:grpSpPr>
          <a:xfrm>
            <a:off x="2210412" y="3400332"/>
            <a:ext cx="3876976" cy="3041047"/>
            <a:chOff x="2210412" y="3400332"/>
            <a:chExt cx="3876976" cy="3041047"/>
          </a:xfrm>
        </p:grpSpPr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5514406" y="6004102"/>
              <a:ext cx="572982" cy="437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Q</a:t>
              </a:r>
              <a:endPara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2210412" y="3491969"/>
              <a:ext cx="572982" cy="4372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pt-BR" sz="23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  <a:cs typeface="Calibri" pitchFamily="34" charset="0"/>
                </a:rPr>
                <a:t>P</a:t>
              </a:r>
              <a:endParaRPr kumimoji="0" lang="pt-B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grpSp>
          <p:nvGrpSpPr>
            <p:cNvPr id="23555" name="Grupo 23554"/>
            <p:cNvGrpSpPr/>
            <p:nvPr/>
          </p:nvGrpSpPr>
          <p:grpSpPr>
            <a:xfrm>
              <a:off x="2890750" y="3400332"/>
              <a:ext cx="3166481" cy="2412565"/>
              <a:chOff x="2890750" y="3400332"/>
              <a:chExt cx="3166481" cy="2412565"/>
            </a:xfrm>
          </p:grpSpPr>
          <p:sp>
            <p:nvSpPr>
              <p:cNvPr id="22" name="Line 7"/>
              <p:cNvSpPr>
                <a:spLocks noChangeShapeType="1"/>
              </p:cNvSpPr>
              <p:nvPr/>
            </p:nvSpPr>
            <p:spPr bwMode="auto">
              <a:xfrm>
                <a:off x="2890750" y="3400332"/>
                <a:ext cx="0" cy="2412565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sz="2300"/>
              </a:p>
            </p:txBody>
          </p:sp>
          <p:sp>
            <p:nvSpPr>
              <p:cNvPr id="24" name="Line 6"/>
              <p:cNvSpPr>
                <a:spLocks noChangeShapeType="1"/>
              </p:cNvSpPr>
              <p:nvPr/>
            </p:nvSpPr>
            <p:spPr bwMode="auto">
              <a:xfrm>
                <a:off x="2890750" y="5812897"/>
                <a:ext cx="3166481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sz="23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53692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5250" indent="0">
              <a:buNone/>
            </a:pPr>
            <a:r>
              <a:rPr lang="pt-BR" b="1" dirty="0" smtClean="0"/>
              <a:t>4.1. Elasticidade-preço da oferta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</a:t>
            </a:r>
            <a:r>
              <a:rPr lang="pt-BR" dirty="0" smtClean="0"/>
              <a:t>. Teoria da oferta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1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3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23552" name="Rectangle 1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15235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upo 10"/>
          <p:cNvGrpSpPr>
            <a:grpSpLocks noChangeAspect="1"/>
          </p:cNvGrpSpPr>
          <p:nvPr/>
        </p:nvGrpSpPr>
        <p:grpSpPr>
          <a:xfrm>
            <a:off x="2955290" y="2189017"/>
            <a:ext cx="3233421" cy="2160000"/>
            <a:chOff x="2210412" y="3398199"/>
            <a:chExt cx="4555507" cy="3043180"/>
          </a:xfrm>
        </p:grpSpPr>
        <p:grpSp>
          <p:nvGrpSpPr>
            <p:cNvPr id="23557" name="Grupo 23556"/>
            <p:cNvGrpSpPr/>
            <p:nvPr/>
          </p:nvGrpSpPr>
          <p:grpSpPr>
            <a:xfrm>
              <a:off x="2890750" y="3398199"/>
              <a:ext cx="2804597" cy="1577840"/>
              <a:chOff x="2890750" y="3398199"/>
              <a:chExt cx="2804597" cy="1577840"/>
            </a:xfrm>
          </p:grpSpPr>
          <p:sp>
            <p:nvSpPr>
              <p:cNvPr id="14" name="Text Box 12"/>
              <p:cNvSpPr txBox="1">
                <a:spLocks noChangeArrowheads="1"/>
              </p:cNvSpPr>
              <p:nvPr/>
            </p:nvSpPr>
            <p:spPr bwMode="auto">
              <a:xfrm>
                <a:off x="4277970" y="3398199"/>
                <a:ext cx="1417377" cy="43727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t-BR" sz="1600" b="1" i="0" u="none" strike="noStrike" cap="none" normalizeH="0" baseline="0" dirty="0" smtClean="0">
                    <a:ln>
                      <a:noFill/>
                    </a:ln>
                    <a:solidFill>
                      <a:srgbClr val="0000FF"/>
                    </a:solidFill>
                    <a:effectLst/>
                    <a:ea typeface="Times New Roman" pitchFamily="18" charset="0"/>
                    <a:cs typeface="Calibri" pitchFamily="34" charset="0"/>
                  </a:rPr>
                  <a:t>EPO &gt; 1</a:t>
                </a:r>
                <a:endParaRPr kumimoji="0" lang="pt-BR" sz="1600" b="1" i="0" u="none" strike="noStrike" cap="none" normalizeH="0" baseline="0" dirty="0" smtClean="0">
                  <a:ln>
                    <a:noFill/>
                  </a:ln>
                  <a:solidFill>
                    <a:srgbClr val="0000FF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6" name="Line 5"/>
              <p:cNvSpPr>
                <a:spLocks noChangeShapeType="1"/>
              </p:cNvSpPr>
              <p:nvPr/>
            </p:nvSpPr>
            <p:spPr bwMode="auto">
              <a:xfrm flipV="1">
                <a:off x="2890750" y="3814992"/>
                <a:ext cx="1387220" cy="1161047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sz="1600"/>
              </a:p>
            </p:txBody>
          </p:sp>
        </p:grpSp>
        <p:grpSp>
          <p:nvGrpSpPr>
            <p:cNvPr id="23558" name="Grupo 23557"/>
            <p:cNvGrpSpPr/>
            <p:nvPr/>
          </p:nvGrpSpPr>
          <p:grpSpPr>
            <a:xfrm>
              <a:off x="2890750" y="3814992"/>
              <a:ext cx="3272030" cy="2002930"/>
              <a:chOff x="2890750" y="3814992"/>
              <a:chExt cx="3272030" cy="2002930"/>
            </a:xfrm>
          </p:grpSpPr>
          <p:sp>
            <p:nvSpPr>
              <p:cNvPr id="17" name="Text Box 11"/>
              <p:cNvSpPr txBox="1">
                <a:spLocks noChangeArrowheads="1"/>
              </p:cNvSpPr>
              <p:nvPr/>
            </p:nvSpPr>
            <p:spPr bwMode="auto">
              <a:xfrm>
                <a:off x="4745403" y="3814992"/>
                <a:ext cx="1417377" cy="43727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t-BR" sz="16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ea typeface="Times New Roman" pitchFamily="18" charset="0"/>
                    <a:cs typeface="Calibri" pitchFamily="34" charset="0"/>
                  </a:rPr>
                  <a:t>EPO = 1</a:t>
                </a:r>
                <a:endParaRPr kumimoji="0" lang="pt-BR" sz="1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7" name="Line 4"/>
              <p:cNvSpPr>
                <a:spLocks noChangeShapeType="1"/>
              </p:cNvSpPr>
              <p:nvPr/>
            </p:nvSpPr>
            <p:spPr bwMode="auto">
              <a:xfrm flipV="1">
                <a:off x="2890750" y="4272373"/>
                <a:ext cx="1854653" cy="1545549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sz="1600"/>
              </a:p>
            </p:txBody>
          </p:sp>
        </p:grpSp>
        <p:grpSp>
          <p:nvGrpSpPr>
            <p:cNvPr id="23559" name="Grupo 23558"/>
            <p:cNvGrpSpPr/>
            <p:nvPr/>
          </p:nvGrpSpPr>
          <p:grpSpPr>
            <a:xfrm>
              <a:off x="4021636" y="4272373"/>
              <a:ext cx="2744283" cy="1545550"/>
              <a:chOff x="4021636" y="4272373"/>
              <a:chExt cx="2744283" cy="1545550"/>
            </a:xfrm>
          </p:grpSpPr>
          <p:sp>
            <p:nvSpPr>
              <p:cNvPr id="19" name="Text Box 10"/>
              <p:cNvSpPr txBox="1">
                <a:spLocks noChangeArrowheads="1"/>
              </p:cNvSpPr>
              <p:nvPr/>
            </p:nvSpPr>
            <p:spPr bwMode="auto">
              <a:xfrm>
                <a:off x="5348542" y="4272373"/>
                <a:ext cx="1417377" cy="43727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t-BR" sz="1600" b="1" i="0" u="none" strike="noStrike" cap="none" normalizeH="0" baseline="0" dirty="0" smtClean="0">
                    <a:ln>
                      <a:noFill/>
                    </a:ln>
                    <a:solidFill>
                      <a:srgbClr val="008000"/>
                    </a:solidFill>
                    <a:effectLst/>
                    <a:ea typeface="Times New Roman" pitchFamily="18" charset="0"/>
                    <a:cs typeface="Calibri" pitchFamily="34" charset="0"/>
                  </a:rPr>
                  <a:t>EPO &lt; 1</a:t>
                </a:r>
                <a:endParaRPr kumimoji="0" lang="pt-BR" sz="1600" b="1" i="0" u="none" strike="noStrike" cap="none" normalizeH="0" baseline="0" dirty="0" smtClean="0">
                  <a:ln>
                    <a:noFill/>
                  </a:ln>
                  <a:solidFill>
                    <a:srgbClr val="008000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30" name="Line 3"/>
              <p:cNvSpPr>
                <a:spLocks noChangeShapeType="1"/>
              </p:cNvSpPr>
              <p:nvPr/>
            </p:nvSpPr>
            <p:spPr bwMode="auto">
              <a:xfrm flipV="1">
                <a:off x="4021636" y="4717190"/>
                <a:ext cx="1296749" cy="1100733"/>
              </a:xfrm>
              <a:prstGeom prst="line">
                <a:avLst/>
              </a:prstGeom>
              <a:noFill/>
              <a:ln w="38100">
                <a:solidFill>
                  <a:srgbClr val="008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 sz="1600"/>
              </a:p>
            </p:txBody>
          </p:sp>
        </p:grpSp>
        <p:grpSp>
          <p:nvGrpSpPr>
            <p:cNvPr id="23556" name="Grupo 23555"/>
            <p:cNvGrpSpPr/>
            <p:nvPr/>
          </p:nvGrpSpPr>
          <p:grpSpPr>
            <a:xfrm>
              <a:off x="2210412" y="3400332"/>
              <a:ext cx="3876976" cy="3041047"/>
              <a:chOff x="2210412" y="3400332"/>
              <a:chExt cx="3876976" cy="3041047"/>
            </a:xfrm>
          </p:grpSpPr>
          <p:sp>
            <p:nvSpPr>
              <p:cNvPr id="20" name="Text Box 9"/>
              <p:cNvSpPr txBox="1">
                <a:spLocks noChangeArrowheads="1"/>
              </p:cNvSpPr>
              <p:nvPr/>
            </p:nvSpPr>
            <p:spPr bwMode="auto">
              <a:xfrm>
                <a:off x="5514406" y="6004102"/>
                <a:ext cx="572982" cy="43727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t-BR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Times New Roman" pitchFamily="18" charset="0"/>
                    <a:cs typeface="Calibri" pitchFamily="34" charset="0"/>
                  </a:rPr>
                  <a:t>Q</a:t>
                </a:r>
                <a:endPara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sp>
            <p:nvSpPr>
              <p:cNvPr id="21" name="Text Box 8"/>
              <p:cNvSpPr txBox="1">
                <a:spLocks noChangeArrowheads="1"/>
              </p:cNvSpPr>
              <p:nvPr/>
            </p:nvSpPr>
            <p:spPr bwMode="auto">
              <a:xfrm>
                <a:off x="2210412" y="3491969"/>
                <a:ext cx="572982" cy="437277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pt-BR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Times New Roman" pitchFamily="18" charset="0"/>
                    <a:cs typeface="Calibri" pitchFamily="34" charset="0"/>
                  </a:rPr>
                  <a:t>P</a:t>
                </a:r>
                <a:endParaRPr kumimoji="0" lang="pt-BR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Arial" pitchFamily="34" charset="0"/>
                </a:endParaRPr>
              </a:p>
            </p:txBody>
          </p:sp>
          <p:grpSp>
            <p:nvGrpSpPr>
              <p:cNvPr id="23555" name="Grupo 23554"/>
              <p:cNvGrpSpPr/>
              <p:nvPr/>
            </p:nvGrpSpPr>
            <p:grpSpPr>
              <a:xfrm>
                <a:off x="2890750" y="3400332"/>
                <a:ext cx="3166481" cy="2412565"/>
                <a:chOff x="2890750" y="3400332"/>
                <a:chExt cx="3166481" cy="2412565"/>
              </a:xfrm>
            </p:grpSpPr>
            <p:sp>
              <p:nvSpPr>
                <p:cNvPr id="22" name="Line 7"/>
                <p:cNvSpPr>
                  <a:spLocks noChangeShapeType="1"/>
                </p:cNvSpPr>
                <p:nvPr/>
              </p:nvSpPr>
              <p:spPr bwMode="auto">
                <a:xfrm>
                  <a:off x="2890750" y="3400332"/>
                  <a:ext cx="0" cy="2412565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sz="1600"/>
                </a:p>
              </p:txBody>
            </p:sp>
            <p:sp>
              <p:nvSpPr>
                <p:cNvPr id="24" name="Line 6"/>
                <p:cNvSpPr>
                  <a:spLocks noChangeShapeType="1"/>
                </p:cNvSpPr>
                <p:nvPr/>
              </p:nvSpPr>
              <p:spPr bwMode="auto">
                <a:xfrm>
                  <a:off x="2890750" y="5812897"/>
                  <a:ext cx="3166481" cy="0"/>
                </a:xfrm>
                <a:prstGeom prst="line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pt-BR" sz="1600"/>
                </a:p>
              </p:txBody>
            </p:sp>
          </p:grpSp>
        </p:grpSp>
      </p:grpSp>
      <p:graphicFrame>
        <p:nvGraphicFramePr>
          <p:cNvPr id="12" name="Tabe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8533961"/>
              </p:ext>
            </p:extLst>
          </p:nvPr>
        </p:nvGraphicFramePr>
        <p:xfrm>
          <a:off x="1602000" y="4349017"/>
          <a:ext cx="5940000" cy="18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660"/>
                <a:gridCol w="3058340"/>
              </a:tblGrid>
              <a:tr h="450000">
                <a:tc gridSpan="2"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Valor Absoluto</a:t>
                      </a:r>
                      <a:r>
                        <a:rPr lang="pt-BR" baseline="0" dirty="0" smtClean="0"/>
                        <a:t> da EPO</a:t>
                      </a:r>
                      <a:endParaRPr lang="pt-BR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&lt; 1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Oferta elástica ao preço</a:t>
                      </a:r>
                      <a:endParaRPr lang="pt-BR" dirty="0"/>
                    </a:p>
                  </a:txBody>
                  <a:tcPr anchor="ctr"/>
                </a:tc>
              </a:tr>
              <a:tr h="450000">
                <a:tc>
                  <a:txBody>
                    <a:bodyPr/>
                    <a:lstStyle/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pt-BR" dirty="0" smtClean="0"/>
                        <a:t>=</a:t>
                      </a:r>
                      <a:r>
                        <a:rPr lang="pt-BR" baseline="0" dirty="0" smtClean="0"/>
                        <a:t> </a:t>
                      </a:r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Oferta unitária</a:t>
                      </a:r>
                      <a:r>
                        <a:rPr lang="pt-BR" baseline="0" dirty="0" smtClean="0"/>
                        <a:t> ao preço</a:t>
                      </a:r>
                      <a:endParaRPr lang="pt-BR" dirty="0"/>
                    </a:p>
                  </a:txBody>
                  <a:tcPr anchor="ctr"/>
                </a:tc>
              </a:tr>
              <a:tr h="450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&gt;1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Oferta inelástica</a:t>
                      </a:r>
                      <a:r>
                        <a:rPr lang="pt-BR" baseline="0" dirty="0" smtClean="0"/>
                        <a:t> ao preço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18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3280"/>
            <a:ext cx="8229600" cy="4176000"/>
          </a:xfrm>
        </p:spPr>
        <p:txBody>
          <a:bodyPr/>
          <a:lstStyle/>
          <a:p>
            <a:r>
              <a:rPr lang="pt-BR" dirty="0" smtClean="0"/>
              <a:t>Preço de equilíbrio = iguala quantidade demandada do bem com quantidade ofertada do mesmo bem, de modo que compradores e vendedores fiquem satisfeitos</a:t>
            </a:r>
          </a:p>
          <a:p>
            <a:r>
              <a:rPr lang="pt-BR" dirty="0" smtClean="0"/>
              <a:t>Determinado pela oferta e pela demanda do bem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4000"/>
          </a:xfrm>
        </p:spPr>
        <p:txBody>
          <a:bodyPr>
            <a:normAutofit/>
          </a:bodyPr>
          <a:lstStyle/>
          <a:p>
            <a:r>
              <a:rPr lang="pt-BR" dirty="0" smtClean="0"/>
              <a:t>5. Equilíbrio de mercado na concorrência perfeita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135129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4000"/>
          </a:xfrm>
        </p:spPr>
        <p:txBody>
          <a:bodyPr>
            <a:normAutofit/>
          </a:bodyPr>
          <a:lstStyle/>
          <a:p>
            <a:r>
              <a:rPr lang="pt-BR" dirty="0" smtClean="0"/>
              <a:t>5. Equilíbrio de mercado na concorrência perfeita</a:t>
            </a:r>
            <a:endParaRPr lang="pt-BR" dirty="0"/>
          </a:p>
        </p:txBody>
      </p:sp>
      <p:grpSp>
        <p:nvGrpSpPr>
          <p:cNvPr id="32" name="Grupo 31"/>
          <p:cNvGrpSpPr/>
          <p:nvPr/>
        </p:nvGrpSpPr>
        <p:grpSpPr>
          <a:xfrm>
            <a:off x="1662113" y="1844824"/>
            <a:ext cx="5819775" cy="4389438"/>
            <a:chOff x="1554162" y="1914525"/>
            <a:chExt cx="5819775" cy="4389438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2189162" y="1914525"/>
              <a:ext cx="5184775" cy="3859213"/>
              <a:chOff x="3600" y="11088"/>
              <a:chExt cx="3456" cy="3456"/>
            </a:xfrm>
          </p:grpSpPr>
          <p:sp>
            <p:nvSpPr>
              <p:cNvPr id="5" name="Line 5"/>
              <p:cNvSpPr>
                <a:spLocks noChangeShapeType="1"/>
              </p:cNvSpPr>
              <p:nvPr/>
            </p:nvSpPr>
            <p:spPr bwMode="auto">
              <a:xfrm>
                <a:off x="3600" y="11088"/>
                <a:ext cx="0" cy="3456"/>
              </a:xfrm>
              <a:prstGeom prst="line">
                <a:avLst/>
              </a:prstGeom>
              <a:ln w="25400">
                <a:headEnd type="stealth" w="med" len="med"/>
                <a:tailE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/>
              </a:p>
            </p:txBody>
          </p:sp>
          <p:sp>
            <p:nvSpPr>
              <p:cNvPr id="6" name="Line 6"/>
              <p:cNvSpPr>
                <a:spLocks noChangeShapeType="1"/>
              </p:cNvSpPr>
              <p:nvPr/>
            </p:nvSpPr>
            <p:spPr bwMode="auto">
              <a:xfrm rot="5400000">
                <a:off x="5328" y="12816"/>
                <a:ext cx="0" cy="3456"/>
              </a:xfrm>
              <a:prstGeom prst="line">
                <a:avLst/>
              </a:prstGeom>
              <a:ln w="25400">
                <a:headEnd type="stealth" w="med" len="med"/>
                <a:tailEnd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/>
              </a:p>
            </p:txBody>
          </p:sp>
        </p:grpSp>
        <p:grpSp>
          <p:nvGrpSpPr>
            <p:cNvPr id="7" name="Grupo 6"/>
            <p:cNvGrpSpPr>
              <a:grpSpLocks/>
            </p:cNvGrpSpPr>
            <p:nvPr/>
          </p:nvGrpSpPr>
          <p:grpSpPr bwMode="auto">
            <a:xfrm>
              <a:off x="3343274" y="3730625"/>
              <a:ext cx="2325688" cy="2043113"/>
              <a:chOff x="3450759" y="3231968"/>
              <a:chExt cx="2326068" cy="2043277"/>
            </a:xfrm>
          </p:grpSpPr>
          <p:sp>
            <p:nvSpPr>
              <p:cNvPr id="8" name="Line 10"/>
              <p:cNvSpPr>
                <a:spLocks noChangeShapeType="1"/>
              </p:cNvSpPr>
              <p:nvPr/>
            </p:nvSpPr>
            <p:spPr bwMode="auto">
              <a:xfrm>
                <a:off x="5776827" y="3238319"/>
                <a:ext cx="0" cy="2036926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>
                  <a:latin typeface="+mn-lt"/>
                  <a:cs typeface="+mn-cs"/>
                </a:endParaRPr>
              </a:p>
            </p:txBody>
          </p:sp>
          <p:sp>
            <p:nvSpPr>
              <p:cNvPr id="9" name="Line 16"/>
              <p:cNvSpPr>
                <a:spLocks noChangeShapeType="1"/>
              </p:cNvSpPr>
              <p:nvPr/>
            </p:nvSpPr>
            <p:spPr bwMode="auto">
              <a:xfrm flipH="1">
                <a:off x="3450759" y="4686235"/>
                <a:ext cx="0" cy="58901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>
                  <a:latin typeface="+mn-lt"/>
                  <a:cs typeface="+mn-cs"/>
                </a:endParaRPr>
              </a:p>
            </p:txBody>
          </p:sp>
          <p:sp>
            <p:nvSpPr>
              <p:cNvPr id="10" name="Line 9"/>
              <p:cNvSpPr>
                <a:spLocks noChangeShapeType="1"/>
              </p:cNvSpPr>
              <p:nvPr/>
            </p:nvSpPr>
            <p:spPr bwMode="auto">
              <a:xfrm>
                <a:off x="3830234" y="3231968"/>
                <a:ext cx="1946593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>
                  <a:latin typeface="+mn-lt"/>
                  <a:cs typeface="+mn-cs"/>
                </a:endParaRPr>
              </a:p>
            </p:txBody>
          </p:sp>
        </p:grpSp>
        <p:grpSp>
          <p:nvGrpSpPr>
            <p:cNvPr id="11" name="Grupo 10"/>
            <p:cNvGrpSpPr>
              <a:grpSpLocks/>
            </p:cNvGrpSpPr>
            <p:nvPr/>
          </p:nvGrpSpPr>
          <p:grpSpPr bwMode="auto">
            <a:xfrm>
              <a:off x="2189162" y="3730625"/>
              <a:ext cx="4122737" cy="2043113"/>
              <a:chOff x="2296916" y="3231968"/>
              <a:chExt cx="4123387" cy="2043279"/>
            </a:xfrm>
          </p:grpSpPr>
          <p:sp>
            <p:nvSpPr>
              <p:cNvPr id="12" name="Line 9"/>
              <p:cNvSpPr>
                <a:spLocks noChangeShapeType="1"/>
              </p:cNvSpPr>
              <p:nvPr/>
            </p:nvSpPr>
            <p:spPr bwMode="auto">
              <a:xfrm flipV="1">
                <a:off x="2296916" y="3231968"/>
                <a:ext cx="1533767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>
                  <a:latin typeface="+mn-lt"/>
                  <a:cs typeface="+mn-cs"/>
                </a:endParaRPr>
              </a:p>
            </p:txBody>
          </p:sp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>
                <a:off x="2296916" y="3998793"/>
                <a:ext cx="2484829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>
                  <a:latin typeface="+mn-lt"/>
                  <a:cs typeface="+mn-cs"/>
                </a:endParaRPr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4781745" y="3998793"/>
                <a:ext cx="0" cy="1276454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>
                  <a:latin typeface="+mn-lt"/>
                  <a:cs typeface="+mn-cs"/>
                </a:endParaRPr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3830683" y="3238319"/>
                <a:ext cx="0" cy="2036928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>
                  <a:latin typeface="+mn-lt"/>
                  <a:cs typeface="+mn-cs"/>
                </a:endParaRPr>
              </a:p>
            </p:txBody>
          </p:sp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6420303" y="4686236"/>
                <a:ext cx="0" cy="589011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>
                  <a:latin typeface="+mn-lt"/>
                  <a:cs typeface="+mn-cs"/>
                </a:endParaRPr>
              </a:p>
            </p:txBody>
          </p:sp>
          <p:sp>
            <p:nvSpPr>
              <p:cNvPr id="17" name="Line 9"/>
              <p:cNvSpPr>
                <a:spLocks noChangeShapeType="1"/>
              </p:cNvSpPr>
              <p:nvPr/>
            </p:nvSpPr>
            <p:spPr bwMode="auto">
              <a:xfrm flipV="1">
                <a:off x="2296916" y="4686236"/>
                <a:ext cx="4123387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pt-BR">
                  <a:latin typeface="+mn-lt"/>
                  <a:cs typeface="+mn-cs"/>
                </a:endParaRPr>
              </a:p>
            </p:txBody>
          </p:sp>
        </p:grpSp>
        <p:sp>
          <p:nvSpPr>
            <p:cNvPr id="18" name="Freeform 8"/>
            <p:cNvSpPr>
              <a:spLocks/>
            </p:cNvSpPr>
            <p:nvPr/>
          </p:nvSpPr>
          <p:spPr bwMode="auto">
            <a:xfrm>
              <a:off x="2725737" y="2044700"/>
              <a:ext cx="3687762" cy="3417888"/>
            </a:xfrm>
            <a:custGeom>
              <a:avLst/>
              <a:gdLst>
                <a:gd name="T0" fmla="*/ 3465 w 3465"/>
                <a:gd name="T1" fmla="*/ 0 h 3060"/>
                <a:gd name="T2" fmla="*/ 2625 w 3465"/>
                <a:gd name="T3" fmla="*/ 1680 h 3060"/>
                <a:gd name="T4" fmla="*/ 0 w 3465"/>
                <a:gd name="T5" fmla="*/ 3060 h 30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65" h="3060">
                  <a:moveTo>
                    <a:pt x="3465" y="0"/>
                  </a:moveTo>
                  <a:cubicBezTo>
                    <a:pt x="3325" y="280"/>
                    <a:pt x="3202" y="1170"/>
                    <a:pt x="2625" y="1680"/>
                  </a:cubicBezTo>
                  <a:cubicBezTo>
                    <a:pt x="2048" y="2190"/>
                    <a:pt x="547" y="2773"/>
                    <a:pt x="0" y="3060"/>
                  </a:cubicBezTo>
                </a:path>
              </a:pathLst>
            </a:custGeom>
            <a:ln w="50800" cmpd="sng">
              <a:prstDash val="solid"/>
              <a:headEnd/>
              <a:tailEnd/>
            </a:ln>
          </p:spPr>
          <p:style>
            <a:lnRef idx="1">
              <a:schemeClr val="accent4"/>
            </a:lnRef>
            <a:fillRef idx="0">
              <a:schemeClr val="accent4"/>
            </a:fillRef>
            <a:effectRef idx="0">
              <a:schemeClr val="accent4"/>
            </a:effectRef>
            <a:fontRef idx="minor">
              <a:schemeClr val="tx1"/>
            </a:fontRef>
          </p:style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b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endParaRPr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2835274" y="2144713"/>
              <a:ext cx="4189413" cy="3317875"/>
            </a:xfrm>
            <a:custGeom>
              <a:avLst/>
              <a:gdLst>
                <a:gd name="T0" fmla="*/ 0 w 3750"/>
                <a:gd name="T1" fmla="*/ 0 h 2970"/>
                <a:gd name="T2" fmla="*/ 1155 w 3750"/>
                <a:gd name="T3" fmla="*/ 1800 h 2970"/>
                <a:gd name="T4" fmla="*/ 3750 w 3750"/>
                <a:gd name="T5" fmla="*/ 2970 h 2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50" h="2970">
                  <a:moveTo>
                    <a:pt x="0" y="0"/>
                  </a:moveTo>
                  <a:cubicBezTo>
                    <a:pt x="192" y="300"/>
                    <a:pt x="530" y="1305"/>
                    <a:pt x="1155" y="1800"/>
                  </a:cubicBezTo>
                  <a:cubicBezTo>
                    <a:pt x="1780" y="2295"/>
                    <a:pt x="3210" y="2726"/>
                    <a:pt x="3750" y="2970"/>
                  </a:cubicBezTo>
                </a:path>
              </a:pathLst>
            </a:custGeom>
            <a:ln w="50800" cmpd="sng">
              <a:headEnd/>
              <a:tailEnd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>
              <a:scene3d>
                <a:camera prst="orthographicFront"/>
                <a:lightRig rig="flat" dir="tl">
                  <a:rot lat="0" lon="0" rev="6600000"/>
                </a:lightRig>
              </a:scene3d>
              <a:sp3d extrusionH="25400" contourW="8890">
                <a:bevelT w="38100" h="31750"/>
                <a:contourClr>
                  <a:schemeClr val="accent2">
                    <a:shade val="75000"/>
                  </a:schemeClr>
                </a:contourClr>
              </a:sp3d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endParaRPr>
            </a:p>
          </p:txBody>
        </p:sp>
        <p:sp>
          <p:nvSpPr>
            <p:cNvPr id="20" name="CaixaDeTexto 21"/>
            <p:cNvSpPr txBox="1">
              <a:spLocks noChangeArrowheads="1"/>
            </p:cNvSpPr>
            <p:nvPr/>
          </p:nvSpPr>
          <p:spPr bwMode="auto">
            <a:xfrm>
              <a:off x="1554162" y="1914525"/>
              <a:ext cx="468312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r>
                <a:rPr lang="pt-BR"/>
                <a:t>Px</a:t>
              </a:r>
            </a:p>
          </p:txBody>
        </p:sp>
        <p:sp>
          <p:nvSpPr>
            <p:cNvPr id="21" name="CaixaDeTexto 22"/>
            <p:cNvSpPr txBox="1">
              <a:spLocks noChangeArrowheads="1"/>
            </p:cNvSpPr>
            <p:nvPr/>
          </p:nvSpPr>
          <p:spPr bwMode="auto">
            <a:xfrm>
              <a:off x="6869112" y="5934075"/>
              <a:ext cx="504825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r>
                <a:rPr lang="pt-BR"/>
                <a:t>Qx</a:t>
              </a:r>
            </a:p>
          </p:txBody>
        </p:sp>
        <p:sp>
          <p:nvSpPr>
            <p:cNvPr id="22" name="CaixaDeTexto 23"/>
            <p:cNvSpPr txBox="1">
              <a:spLocks noChangeArrowheads="1"/>
            </p:cNvSpPr>
            <p:nvPr/>
          </p:nvSpPr>
          <p:spPr bwMode="auto">
            <a:xfrm>
              <a:off x="3071812" y="5934075"/>
              <a:ext cx="541337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pPr algn="ctr"/>
              <a:r>
                <a:rPr lang="pt-BR" sz="1600"/>
                <a:t>20</a:t>
              </a:r>
            </a:p>
          </p:txBody>
        </p:sp>
        <p:sp>
          <p:nvSpPr>
            <p:cNvPr id="23" name="CaixaDeTexto 24"/>
            <p:cNvSpPr txBox="1">
              <a:spLocks noChangeArrowheads="1"/>
            </p:cNvSpPr>
            <p:nvPr/>
          </p:nvSpPr>
          <p:spPr bwMode="auto">
            <a:xfrm>
              <a:off x="3500437" y="5934075"/>
              <a:ext cx="4445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r>
                <a:rPr lang="pt-BR" sz="1600"/>
                <a:t>40</a:t>
              </a:r>
            </a:p>
          </p:txBody>
        </p:sp>
        <p:sp>
          <p:nvSpPr>
            <p:cNvPr id="24" name="CaixaDeTexto 25"/>
            <p:cNvSpPr txBox="1">
              <a:spLocks noChangeArrowheads="1"/>
            </p:cNvSpPr>
            <p:nvPr/>
          </p:nvSpPr>
          <p:spPr bwMode="auto">
            <a:xfrm>
              <a:off x="4386262" y="5934075"/>
              <a:ext cx="57467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r>
                <a:rPr lang="pt-BR" sz="1600"/>
                <a:t>100</a:t>
              </a:r>
            </a:p>
          </p:txBody>
        </p:sp>
        <p:sp>
          <p:nvSpPr>
            <p:cNvPr id="25" name="CaixaDeTexto 26"/>
            <p:cNvSpPr txBox="1">
              <a:spLocks noChangeArrowheads="1"/>
            </p:cNvSpPr>
            <p:nvPr/>
          </p:nvSpPr>
          <p:spPr bwMode="auto">
            <a:xfrm>
              <a:off x="5381624" y="5934075"/>
              <a:ext cx="57467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r>
                <a:rPr lang="pt-BR" sz="1600"/>
                <a:t>150</a:t>
              </a:r>
            </a:p>
          </p:txBody>
        </p:sp>
        <p:sp>
          <p:nvSpPr>
            <p:cNvPr id="26" name="CaixaDeTexto 27"/>
            <p:cNvSpPr txBox="1">
              <a:spLocks noChangeArrowheads="1"/>
            </p:cNvSpPr>
            <p:nvPr/>
          </p:nvSpPr>
          <p:spPr bwMode="auto">
            <a:xfrm>
              <a:off x="6024562" y="5934075"/>
              <a:ext cx="57467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r>
                <a:rPr lang="pt-BR" sz="1600"/>
                <a:t>170</a:t>
              </a:r>
            </a:p>
          </p:txBody>
        </p:sp>
        <p:sp>
          <p:nvSpPr>
            <p:cNvPr id="27" name="CaixaDeTexto 28"/>
            <p:cNvSpPr txBox="1">
              <a:spLocks noChangeArrowheads="1"/>
            </p:cNvSpPr>
            <p:nvPr/>
          </p:nvSpPr>
          <p:spPr bwMode="auto">
            <a:xfrm>
              <a:off x="1577974" y="3584575"/>
              <a:ext cx="444500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r>
                <a:rPr lang="pt-BR" sz="1600"/>
                <a:t>20</a:t>
              </a:r>
            </a:p>
          </p:txBody>
        </p:sp>
        <p:sp>
          <p:nvSpPr>
            <p:cNvPr id="28" name="CaixaDeTexto 29"/>
            <p:cNvSpPr txBox="1">
              <a:spLocks noChangeArrowheads="1"/>
            </p:cNvSpPr>
            <p:nvPr/>
          </p:nvSpPr>
          <p:spPr bwMode="auto">
            <a:xfrm>
              <a:off x="1577974" y="4327525"/>
              <a:ext cx="444500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r>
                <a:rPr lang="pt-BR" sz="1600"/>
                <a:t>14</a:t>
              </a:r>
            </a:p>
          </p:txBody>
        </p:sp>
        <p:sp>
          <p:nvSpPr>
            <p:cNvPr id="29" name="CaixaDeTexto 30"/>
            <p:cNvSpPr txBox="1">
              <a:spLocks noChangeArrowheads="1"/>
            </p:cNvSpPr>
            <p:nvPr/>
          </p:nvSpPr>
          <p:spPr bwMode="auto">
            <a:xfrm>
              <a:off x="1577974" y="4965700"/>
              <a:ext cx="444500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r>
                <a:rPr lang="pt-BR" sz="1600"/>
                <a:t>10</a:t>
              </a:r>
            </a:p>
          </p:txBody>
        </p:sp>
        <p:sp>
          <p:nvSpPr>
            <p:cNvPr id="30" name="CaixaDeTexto 29"/>
            <p:cNvSpPr txBox="1">
              <a:spLocks noChangeArrowheads="1"/>
            </p:cNvSpPr>
            <p:nvPr/>
          </p:nvSpPr>
          <p:spPr bwMode="auto">
            <a:xfrm>
              <a:off x="3151187" y="2282825"/>
              <a:ext cx="12954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Lucida Sans Unicode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Lucida Sans Unicode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Lucida Sans Unicode" pitchFamily="34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Lucida Sans Unicode" pitchFamily="34" charset="0"/>
                </a:defRPr>
              </a:lvl9pPr>
            </a:lstStyle>
            <a:p>
              <a:pPr algn="ctr"/>
              <a:r>
                <a:rPr lang="pt-BR" b="1">
                  <a:solidFill>
                    <a:schemeClr val="accent2"/>
                  </a:solidFill>
                </a:rPr>
                <a:t>Demanda</a:t>
              </a:r>
            </a:p>
          </p:txBody>
        </p:sp>
        <p:sp>
          <p:nvSpPr>
            <p:cNvPr id="31" name="CaixaDeTexto 30"/>
            <p:cNvSpPr txBox="1"/>
            <p:nvPr/>
          </p:nvSpPr>
          <p:spPr>
            <a:xfrm>
              <a:off x="6119812" y="3214688"/>
              <a:ext cx="1062037" cy="36988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BR" b="1" dirty="0">
                  <a:solidFill>
                    <a:schemeClr val="accent4"/>
                  </a:solidFill>
                  <a:latin typeface="+mn-lt"/>
                  <a:cs typeface="+mn-cs"/>
                </a:rPr>
                <a:t>Oferta</a:t>
              </a:r>
            </a:p>
          </p:txBody>
        </p:sp>
      </p:grpSp>
      <p:sp>
        <p:nvSpPr>
          <p:cNvPr id="33" name="CaixaDeTexto 32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1938654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3280"/>
            <a:ext cx="8229600" cy="4176000"/>
          </a:xfrm>
        </p:spPr>
        <p:txBody>
          <a:bodyPr/>
          <a:lstStyle/>
          <a:p>
            <a:pPr marL="109728" indent="0">
              <a:buNone/>
            </a:pPr>
            <a:r>
              <a:rPr lang="pt-BR" b="1" dirty="0" smtClean="0"/>
              <a:t>5.1. Tratamento matemático</a:t>
            </a:r>
          </a:p>
          <a:p>
            <a:r>
              <a:rPr lang="pt-BR" dirty="0" smtClean="0"/>
              <a:t>Curvas de demanda e de oferta expressas linearmente</a:t>
            </a:r>
          </a:p>
          <a:p>
            <a:r>
              <a:rPr lang="pt-BR" dirty="0" smtClean="0"/>
              <a:t>Exemplo:</a:t>
            </a:r>
          </a:p>
          <a:p>
            <a:pPr lvl="1"/>
            <a:r>
              <a:rPr lang="pt-BR" dirty="0" err="1" smtClean="0"/>
              <a:t>QD</a:t>
            </a:r>
            <a:r>
              <a:rPr lang="pt-BR" baseline="-25000" dirty="0" err="1" smtClean="0"/>
              <a:t>x</a:t>
            </a:r>
            <a:r>
              <a:rPr lang="pt-BR" dirty="0" smtClean="0"/>
              <a:t> = 280 – 4P</a:t>
            </a:r>
            <a:r>
              <a:rPr lang="pt-BR" baseline="-25000" dirty="0" smtClean="0"/>
              <a:t>x</a:t>
            </a:r>
          </a:p>
          <a:p>
            <a:pPr lvl="1"/>
            <a:r>
              <a:rPr lang="pt-BR" dirty="0" err="1" smtClean="0"/>
              <a:t>QO</a:t>
            </a:r>
            <a:r>
              <a:rPr lang="pt-BR" baseline="-25000" dirty="0" err="1" smtClean="0"/>
              <a:t>x</a:t>
            </a:r>
            <a:r>
              <a:rPr lang="pt-BR" dirty="0" smtClean="0"/>
              <a:t> = -20 + 2P</a:t>
            </a:r>
            <a:r>
              <a:rPr lang="pt-BR" baseline="-25000" dirty="0" smtClean="0"/>
              <a:t>x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4000"/>
          </a:xfrm>
        </p:spPr>
        <p:txBody>
          <a:bodyPr>
            <a:normAutofit/>
          </a:bodyPr>
          <a:lstStyle/>
          <a:p>
            <a:r>
              <a:rPr lang="pt-BR" dirty="0" smtClean="0"/>
              <a:t>5. Equilíbrio de mercado na concorrência perfeita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281753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7500893"/>
              </p:ext>
            </p:extLst>
          </p:nvPr>
        </p:nvGraphicFramePr>
        <p:xfrm>
          <a:off x="522000" y="2348880"/>
          <a:ext cx="8100000" cy="270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000"/>
                <a:gridCol w="3600000"/>
                <a:gridCol w="3600000"/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t-BR" dirty="0" err="1" smtClean="0"/>
                        <a:t>Px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err="1" smtClean="0"/>
                        <a:t>QD</a:t>
                      </a:r>
                      <a:r>
                        <a:rPr lang="pt-BR" baseline="-25000" dirty="0" err="1" smtClean="0"/>
                        <a:t>x</a:t>
                      </a:r>
                      <a:r>
                        <a:rPr lang="pt-BR" dirty="0" smtClean="0"/>
                        <a:t> = 280 – 4P</a:t>
                      </a:r>
                      <a:r>
                        <a:rPr lang="pt-BR" baseline="-25000" dirty="0" smtClean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err="1" smtClean="0"/>
                        <a:t>QO</a:t>
                      </a:r>
                      <a:r>
                        <a:rPr lang="pt-BR" baseline="-25000" dirty="0" err="1" smtClean="0"/>
                        <a:t>x</a:t>
                      </a:r>
                      <a:r>
                        <a:rPr lang="pt-BR" dirty="0" smtClean="0"/>
                        <a:t> = -20 + 2P</a:t>
                      </a:r>
                      <a:r>
                        <a:rPr lang="pt-BR" baseline="-25000" dirty="0" smtClean="0"/>
                        <a:t>x</a:t>
                      </a:r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280</a:t>
                      </a:r>
                      <a:r>
                        <a:rPr lang="pt-BR" baseline="0" dirty="0" smtClean="0"/>
                        <a:t> – (4 x 30) = 160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-20 + (2</a:t>
                      </a:r>
                      <a:r>
                        <a:rPr lang="pt-BR" baseline="0" dirty="0" smtClean="0"/>
                        <a:t> x 30) = 40</a:t>
                      </a:r>
                      <a:endParaRPr lang="pt-BR" dirty="0"/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280 –</a:t>
                      </a:r>
                      <a:r>
                        <a:rPr lang="pt-BR" baseline="0" dirty="0" smtClean="0"/>
                        <a:t> (4 x 40) = 120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-20 + (2</a:t>
                      </a:r>
                      <a:r>
                        <a:rPr lang="pt-BR" baseline="0" dirty="0" smtClean="0"/>
                        <a:t> x 40) = 60</a:t>
                      </a:r>
                      <a:endParaRPr lang="pt-BR" dirty="0"/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280 –</a:t>
                      </a:r>
                      <a:r>
                        <a:rPr lang="pt-BR" baseline="0" dirty="0" smtClean="0"/>
                        <a:t> (4 x 50) = 80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-20 + (2 x 50) = 80</a:t>
                      </a:r>
                      <a:endParaRPr lang="pt-BR" dirty="0"/>
                    </a:p>
                  </a:txBody>
                  <a:tcPr anchor="ctr"/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280 – (4 x 60) = 40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-20 + (2 x 60)</a:t>
                      </a:r>
                      <a:r>
                        <a:rPr lang="pt-BR" baseline="0" dirty="0" smtClean="0"/>
                        <a:t> = 100</a:t>
                      </a:r>
                      <a:endParaRPr lang="pt-B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4000"/>
          </a:xfrm>
        </p:spPr>
        <p:txBody>
          <a:bodyPr>
            <a:normAutofit/>
          </a:bodyPr>
          <a:lstStyle/>
          <a:p>
            <a:r>
              <a:rPr lang="pt-BR" dirty="0" smtClean="0"/>
              <a:t>5. Equilíbrio de mercado na concorrência perfeita</a:t>
            </a:r>
            <a:endParaRPr lang="pt-BR" dirty="0"/>
          </a:p>
        </p:txBody>
      </p:sp>
      <p:sp>
        <p:nvSpPr>
          <p:cNvPr id="5" name="Espaço Reservado para Conteúdo 1"/>
          <p:cNvSpPr txBox="1">
            <a:spLocks/>
          </p:cNvSpPr>
          <p:nvPr/>
        </p:nvSpPr>
        <p:spPr>
          <a:xfrm>
            <a:off x="457200" y="1773280"/>
            <a:ext cx="8229600" cy="4176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pt-BR" b="1" dirty="0" smtClean="0"/>
              <a:t>5.1. Tratamento matemático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3553557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4000"/>
          </a:xfrm>
        </p:spPr>
        <p:txBody>
          <a:bodyPr>
            <a:normAutofit/>
          </a:bodyPr>
          <a:lstStyle/>
          <a:p>
            <a:r>
              <a:rPr lang="pt-BR" dirty="0" smtClean="0"/>
              <a:t>5. Equilíbrio de mercado na concorrência perfeita</a:t>
            </a:r>
            <a:endParaRPr lang="pt-BR" dirty="0"/>
          </a:p>
        </p:txBody>
      </p:sp>
      <p:sp>
        <p:nvSpPr>
          <p:cNvPr id="5" name="Espaço Reservado para Conteúdo 1"/>
          <p:cNvSpPr txBox="1">
            <a:spLocks/>
          </p:cNvSpPr>
          <p:nvPr/>
        </p:nvSpPr>
        <p:spPr>
          <a:xfrm>
            <a:off x="457200" y="1773280"/>
            <a:ext cx="8229600" cy="4176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0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0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buFont typeface="Wingdings 3"/>
              <a:buNone/>
            </a:pPr>
            <a:r>
              <a:rPr lang="pt-BR" b="1" dirty="0" smtClean="0"/>
              <a:t>5.1. Tratamento matemático</a:t>
            </a:r>
          </a:p>
          <a:p>
            <a:r>
              <a:rPr lang="pt-BR" dirty="0" smtClean="0"/>
              <a:t>Oferta = demanda</a:t>
            </a:r>
          </a:p>
          <a:p>
            <a:pPr marL="109728" indent="0">
              <a:buNone/>
            </a:pPr>
            <a:endParaRPr lang="pt-BR" dirty="0" smtClean="0"/>
          </a:p>
          <a:p>
            <a:pPr marL="109728" indent="0" algn="ctr">
              <a:buNone/>
            </a:pPr>
            <a:r>
              <a:rPr lang="pt-BR" dirty="0" smtClean="0"/>
              <a:t>280 – 4P</a:t>
            </a:r>
            <a:r>
              <a:rPr lang="pt-BR" baseline="-25000" dirty="0" smtClean="0"/>
              <a:t>x</a:t>
            </a:r>
            <a:r>
              <a:rPr lang="pt-BR" dirty="0" smtClean="0"/>
              <a:t> = 20 + 2P</a:t>
            </a:r>
            <a:r>
              <a:rPr lang="pt-BR" baseline="-25000" dirty="0" smtClean="0"/>
              <a:t>x</a:t>
            </a:r>
          </a:p>
          <a:p>
            <a:pPr marL="109728" indent="0" algn="ctr">
              <a:buNone/>
            </a:pPr>
            <a:r>
              <a:rPr lang="pt-BR" dirty="0" smtClean="0"/>
              <a:t>300 = 6P</a:t>
            </a:r>
            <a:r>
              <a:rPr lang="pt-BR" baseline="-25000" dirty="0" smtClean="0"/>
              <a:t>x</a:t>
            </a:r>
          </a:p>
          <a:p>
            <a:pPr marL="109728" indent="0" algn="ctr">
              <a:buNone/>
            </a:pPr>
            <a:r>
              <a:rPr lang="pt-BR" dirty="0" err="1" smtClean="0"/>
              <a:t>P</a:t>
            </a:r>
            <a:r>
              <a:rPr lang="pt-BR" baseline="-25000" dirty="0" err="1" smtClean="0"/>
              <a:t>x</a:t>
            </a:r>
            <a:r>
              <a:rPr lang="pt-BR" dirty="0" smtClean="0"/>
              <a:t> = 50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121108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773280"/>
            <a:ext cx="8229600" cy="417600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5.2. Tabelamento</a:t>
            </a:r>
          </a:p>
          <a:p>
            <a:r>
              <a:rPr lang="pt-BR" dirty="0" smtClean="0"/>
              <a:t>Em concorrência perfeita = tabelamento do preço pelo Governo em um valor inferior ao de equilíbrio causará escassez do bem</a:t>
            </a:r>
          </a:p>
          <a:p>
            <a:pPr lvl="1"/>
            <a:r>
              <a:rPr lang="pt-BR" dirty="0" smtClean="0"/>
              <a:t>Excesso de quantidade demandada sobre a oferta</a:t>
            </a:r>
          </a:p>
          <a:p>
            <a:r>
              <a:rPr lang="pt-BR" dirty="0" smtClean="0"/>
              <a:t>Solução = elevação do preço de mercado</a:t>
            </a:r>
          </a:p>
          <a:p>
            <a:pPr lvl="1"/>
            <a:r>
              <a:rPr lang="pt-BR" dirty="0" smtClean="0"/>
              <a:t>Impossível = Tabelamento</a:t>
            </a:r>
          </a:p>
          <a:p>
            <a:pPr lvl="1"/>
            <a:r>
              <a:rPr lang="pt-BR" dirty="0" smtClean="0"/>
              <a:t>Administração da escassez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4000"/>
          </a:xfrm>
        </p:spPr>
        <p:txBody>
          <a:bodyPr>
            <a:normAutofit/>
          </a:bodyPr>
          <a:lstStyle/>
          <a:p>
            <a:r>
              <a:rPr lang="pt-BR" dirty="0" smtClean="0"/>
              <a:t>5. Equilíbrio de mercado na concorrência perfeita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1209873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Mercado = local onde encontram-se vendedores e compradores de determinados bens e/ou serviços</a:t>
            </a:r>
          </a:p>
          <a:p>
            <a:r>
              <a:rPr lang="pt-BR" dirty="0" smtClean="0"/>
              <a:t>Localização geográfica subsistente</a:t>
            </a:r>
          </a:p>
          <a:p>
            <a:pPr lvl="1"/>
            <a:r>
              <a:rPr lang="pt-BR" dirty="0" smtClean="0"/>
              <a:t>Compras pela internet</a:t>
            </a:r>
          </a:p>
          <a:p>
            <a:pPr lvl="1"/>
            <a:r>
              <a:rPr lang="pt-BR" dirty="0" smtClean="0"/>
              <a:t>Comprar por telefone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6. Classificação dos mercados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419577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3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6.1. Concorrência perfeita</a:t>
            </a:r>
          </a:p>
          <a:p>
            <a:r>
              <a:rPr lang="pt-BR" dirty="0" smtClean="0"/>
              <a:t>Características</a:t>
            </a:r>
          </a:p>
          <a:p>
            <a:pPr lvl="1"/>
            <a:r>
              <a:rPr lang="pt-BR" dirty="0"/>
              <a:t>Existência de um grande número de pequenos vendedores e </a:t>
            </a:r>
            <a:r>
              <a:rPr lang="pt-BR" dirty="0" smtClean="0"/>
              <a:t>compradores</a:t>
            </a:r>
            <a:endParaRPr lang="pt-BR" dirty="0"/>
          </a:p>
          <a:p>
            <a:pPr lvl="1"/>
            <a:r>
              <a:rPr lang="pt-BR" dirty="0"/>
              <a:t>O produto transacionado é </a:t>
            </a:r>
            <a:r>
              <a:rPr lang="pt-BR" dirty="0" smtClean="0"/>
              <a:t>homogêneo</a:t>
            </a:r>
            <a:endParaRPr lang="pt-BR" dirty="0"/>
          </a:p>
          <a:p>
            <a:pPr lvl="1"/>
            <a:r>
              <a:rPr lang="pt-BR" dirty="0"/>
              <a:t>Há livre entrada e saída de empresas no </a:t>
            </a:r>
            <a:r>
              <a:rPr lang="pt-BR" dirty="0" smtClean="0"/>
              <a:t>mercado</a:t>
            </a:r>
            <a:endParaRPr lang="pt-BR" dirty="0"/>
          </a:p>
          <a:p>
            <a:pPr lvl="1"/>
            <a:r>
              <a:rPr lang="pt-BR" dirty="0"/>
              <a:t>Perfeita transparência, ou seja, perfeito conhecimento pelos compradores e vendedores, de tudo o que ocorre no </a:t>
            </a:r>
            <a:r>
              <a:rPr lang="pt-BR" dirty="0" smtClean="0"/>
              <a:t>mercado</a:t>
            </a:r>
            <a:endParaRPr lang="pt-BR" dirty="0"/>
          </a:p>
          <a:p>
            <a:pPr lvl="1"/>
            <a:r>
              <a:rPr lang="pt-BR" dirty="0"/>
              <a:t>Perfeita </a:t>
            </a:r>
            <a:r>
              <a:rPr lang="pt-BR" dirty="0" smtClean="0"/>
              <a:t>mobilidade dos </a:t>
            </a:r>
            <a:r>
              <a:rPr lang="pt-BR" dirty="0"/>
              <a:t>recursos </a:t>
            </a:r>
            <a:r>
              <a:rPr lang="pt-BR" dirty="0" smtClean="0"/>
              <a:t>produtivos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6. Classificação dos mercados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303003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567333"/>
            <a:ext cx="8229600" cy="4525963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pt-BR" b="1" dirty="0" smtClean="0"/>
              <a:t>2.1. Preço do bem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Bens </a:t>
            </a:r>
            <a:r>
              <a:rPr lang="pt-BR" dirty="0"/>
              <a:t>de </a:t>
            </a:r>
            <a:r>
              <a:rPr lang="pt-BR" dirty="0" err="1" smtClean="0"/>
              <a:t>Giffen</a:t>
            </a:r>
            <a:r>
              <a:rPr lang="pt-BR" dirty="0" smtClean="0"/>
              <a:t> = bens de baixo valor, mas com grande influência no orçamento doméstico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Quanto maior o preço maior a demanda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Diminuição do poder de compra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Ex.: Pão francês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2522808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6.1. Concorrência perfeita</a:t>
            </a:r>
          </a:p>
          <a:p>
            <a:r>
              <a:rPr lang="pt-BR" dirty="0" smtClean="0"/>
              <a:t>Não é facilmente encontrado na prática</a:t>
            </a:r>
          </a:p>
          <a:p>
            <a:r>
              <a:rPr lang="pt-BR" dirty="0" smtClean="0"/>
              <a:t>Mercado de produtos agrícolas = mais se aproximam da concorrência perfeita</a:t>
            </a:r>
          </a:p>
          <a:p>
            <a:r>
              <a:rPr lang="pt-BR" dirty="0" smtClean="0"/>
              <a:t>Referencial de perfeição para análise de outros mercados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6. Classificação dos mercados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96896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6.2. Monopólio</a:t>
            </a:r>
          </a:p>
          <a:p>
            <a:r>
              <a:rPr lang="pt-BR" dirty="0" smtClean="0"/>
              <a:t>Existência de um único vendedor</a:t>
            </a:r>
          </a:p>
          <a:p>
            <a:r>
              <a:rPr lang="pt-BR" dirty="0" smtClean="0"/>
              <a:t>Legal ou técnico</a:t>
            </a:r>
          </a:p>
          <a:p>
            <a:endParaRPr lang="pt-BR" dirty="0"/>
          </a:p>
          <a:p>
            <a:pPr marL="109728" indent="0">
              <a:buNone/>
            </a:pPr>
            <a:r>
              <a:rPr lang="pt-BR" b="1" dirty="0" smtClean="0"/>
              <a:t>6.3. Oligopólio</a:t>
            </a:r>
          </a:p>
          <a:p>
            <a:r>
              <a:rPr lang="pt-BR" dirty="0"/>
              <a:t>Existência de pequeno número de vendedores ou, mesmo existindo grande número de vendedores, uma pequena parcela destes domina a maior parte do </a:t>
            </a:r>
            <a:r>
              <a:rPr lang="pt-BR" dirty="0" smtClean="0"/>
              <a:t>mercado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6. Classificação dos mercados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387153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6.4. Monopsônio</a:t>
            </a:r>
          </a:p>
          <a:p>
            <a:r>
              <a:rPr lang="pt-BR" dirty="0" smtClean="0"/>
              <a:t>Existência de um único comprador</a:t>
            </a:r>
          </a:p>
          <a:p>
            <a:pPr marL="109728" indent="0">
              <a:buNone/>
            </a:pPr>
            <a:endParaRPr lang="pt-BR" dirty="0"/>
          </a:p>
          <a:p>
            <a:pPr marL="109728" indent="0">
              <a:buNone/>
            </a:pPr>
            <a:r>
              <a:rPr lang="pt-BR" b="1" dirty="0" smtClean="0"/>
              <a:t>6.5. Oligopsônio</a:t>
            </a:r>
          </a:p>
          <a:p>
            <a:r>
              <a:rPr lang="pt-BR" dirty="0" smtClean="0"/>
              <a:t>Existência </a:t>
            </a:r>
            <a:r>
              <a:rPr lang="pt-BR" dirty="0"/>
              <a:t>de um pequeno número de compradores ou ainda que, embora haja um grande número de compradores, uma pequena parte destes é responsável por uma parcela bastante expressiva das compras ocorridas no </a:t>
            </a:r>
            <a:r>
              <a:rPr lang="pt-BR" dirty="0" smtClean="0"/>
              <a:t>mercado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6. Classificação dos mercados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289299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t-BR" b="1" dirty="0" smtClean="0"/>
              <a:t>6.6. Monopsônio</a:t>
            </a:r>
          </a:p>
          <a:p>
            <a:r>
              <a:rPr lang="pt-BR" dirty="0" smtClean="0"/>
              <a:t>Trata-se </a:t>
            </a:r>
            <a:r>
              <a:rPr lang="pt-BR" dirty="0"/>
              <a:t>de um mercado em </a:t>
            </a:r>
            <a:r>
              <a:rPr lang="pt-BR" dirty="0" smtClean="0"/>
              <a:t>que, </a:t>
            </a:r>
            <a:r>
              <a:rPr lang="pt-BR" dirty="0"/>
              <a:t>apesar de haver um grande número de produtores (e, portanto, ser um mercado concorrencial), cada um deles é como se fosse monopolista de seu produto, já que este é diferenciado dos </a:t>
            </a:r>
            <a:r>
              <a:rPr lang="pt-BR" dirty="0" smtClean="0"/>
              <a:t>demais</a:t>
            </a:r>
            <a:endParaRPr lang="pt-BR" b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6. Classificação dos mercados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3413825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Esta classificação não é a única existente</a:t>
            </a:r>
          </a:p>
          <a:p>
            <a:r>
              <a:rPr lang="pt-BR" dirty="0" smtClean="0"/>
              <a:t>Diferenciação entre estruturas de mercado = grau de controle sobre o preço pelos compradores e vendedores</a:t>
            </a:r>
          </a:p>
          <a:p>
            <a:pPr lvl="1"/>
            <a:r>
              <a:rPr lang="pt-BR" dirty="0" smtClean="0"/>
              <a:t>Concorrência perfeita = isoladamente, nenhum comprador ou vendedor possui influência sobre o preço de mercado</a:t>
            </a:r>
          </a:p>
          <a:p>
            <a:pPr lvl="1"/>
            <a:r>
              <a:rPr lang="pt-BR" dirty="0" smtClean="0"/>
              <a:t>Demais estruturas = ou o vendedor ou o comprador, isoladamente, pode impor um preço ao mercado</a:t>
            </a:r>
          </a:p>
          <a:p>
            <a:endParaRPr lang="pt-BR" b="1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6. Classificação dos mercados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304765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</p:spPr>
        <p:txBody>
          <a:bodyPr/>
          <a:lstStyle/>
          <a:p>
            <a:pPr marL="109728" indent="0">
              <a:buNone/>
            </a:pPr>
            <a:r>
              <a:rPr lang="pt-BR" b="1" dirty="0" smtClean="0"/>
              <a:t>2.1. Preço do bem</a:t>
            </a:r>
          </a:p>
          <a:p>
            <a:r>
              <a:rPr lang="pt-BR" dirty="0" smtClean="0"/>
              <a:t>Bens </a:t>
            </a:r>
            <a:r>
              <a:rPr lang="pt-BR" dirty="0"/>
              <a:t>de </a:t>
            </a:r>
            <a:r>
              <a:rPr lang="pt-BR" dirty="0" err="1" smtClean="0"/>
              <a:t>Veblen</a:t>
            </a:r>
            <a:r>
              <a:rPr lang="pt-BR" dirty="0" smtClean="0"/>
              <a:t> = bens de consumo </a:t>
            </a:r>
            <a:r>
              <a:rPr lang="pt-BR" dirty="0" err="1" smtClean="0"/>
              <a:t>ostentatório</a:t>
            </a:r>
            <a:endParaRPr lang="pt-BR" dirty="0" smtClean="0"/>
          </a:p>
          <a:p>
            <a:pPr lvl="1"/>
            <a:r>
              <a:rPr lang="pt-BR" dirty="0" smtClean="0"/>
              <a:t>Quanto maior o preço, maior a demanda</a:t>
            </a:r>
          </a:p>
          <a:p>
            <a:pPr lvl="1"/>
            <a:r>
              <a:rPr lang="pt-BR" dirty="0" smtClean="0"/>
              <a:t>Ex.: Carros de luxo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170109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4525963"/>
          </a:xfrm>
        </p:spPr>
        <p:txBody>
          <a:bodyPr/>
          <a:lstStyle/>
          <a:p>
            <a:pPr marL="109728" indent="0">
              <a:lnSpc>
                <a:spcPct val="150000"/>
              </a:lnSpc>
              <a:buNone/>
            </a:pPr>
            <a:r>
              <a:rPr lang="pt-BR" b="1" dirty="0" smtClean="0"/>
              <a:t>2.2. Preço dos bens relacionados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Bens substitutos ou concorrentes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O consumo de determinado bem pode substituir o consumo de outro bem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Aumento do preço de um bem reduz sua demanda e aumenta a demanda de seu produto concorrente</a:t>
            </a:r>
            <a:endParaRPr lang="pt-BR" dirty="0"/>
          </a:p>
          <a:p>
            <a:pPr lvl="1">
              <a:lnSpc>
                <a:spcPct val="150000"/>
              </a:lnSpc>
            </a:pPr>
            <a:r>
              <a:rPr lang="pt-BR" dirty="0" smtClean="0"/>
              <a:t>Ex.: Carne bovina e carne suína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</p:spTree>
    <p:extLst>
      <p:ext uri="{BB962C8B-B14F-4D97-AF65-F5344CB8AC3E}">
        <p14:creationId xmlns:p14="http://schemas.microsoft.com/office/powerpoint/2010/main" val="241471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39341"/>
            <a:ext cx="8229600" cy="1141587"/>
          </a:xfrm>
        </p:spPr>
        <p:txBody>
          <a:bodyPr/>
          <a:lstStyle/>
          <a:p>
            <a:pPr marL="109728" indent="0">
              <a:buNone/>
            </a:pPr>
            <a:r>
              <a:rPr lang="pt-BR" b="1" dirty="0" smtClean="0"/>
              <a:t>2.2. Preço dos bens relacionados</a:t>
            </a:r>
          </a:p>
          <a:p>
            <a:r>
              <a:rPr lang="pt-BR" dirty="0" smtClean="0"/>
              <a:t>Bens substitutos ou concorrentes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000"/>
          </a:xfrm>
        </p:spPr>
        <p:txBody>
          <a:bodyPr>
            <a:normAutofit/>
          </a:bodyPr>
          <a:lstStyle/>
          <a:p>
            <a:pPr marL="627063" indent="-627063"/>
            <a:r>
              <a:rPr lang="pt-BR" dirty="0"/>
              <a:t>2</a:t>
            </a:r>
            <a:r>
              <a:rPr lang="pt-BR" dirty="0" smtClean="0"/>
              <a:t>. Fatores que afetam a demanda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0"/>
            <a:ext cx="9144000" cy="32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dirty="0" smtClean="0"/>
              <a:t>Economia da Engenharia</a:t>
            </a:r>
            <a:r>
              <a:rPr lang="pt-BR" sz="1600" dirty="0"/>
              <a:t> </a:t>
            </a:r>
            <a:r>
              <a:rPr lang="pt-BR" sz="1600" dirty="0" smtClean="0"/>
              <a:t>– Teoria dos Preços</a:t>
            </a:r>
          </a:p>
        </p:txBody>
      </p:sp>
      <p:grpSp>
        <p:nvGrpSpPr>
          <p:cNvPr id="86" name="Grupo 85"/>
          <p:cNvGrpSpPr/>
          <p:nvPr/>
        </p:nvGrpSpPr>
        <p:grpSpPr>
          <a:xfrm>
            <a:off x="694360" y="2717559"/>
            <a:ext cx="3730215" cy="3676377"/>
            <a:chOff x="694360" y="2717559"/>
            <a:chExt cx="3730215" cy="3676377"/>
          </a:xfrm>
        </p:grpSpPr>
        <p:grpSp>
          <p:nvGrpSpPr>
            <p:cNvPr id="53" name="Grupo 52"/>
            <p:cNvGrpSpPr/>
            <p:nvPr/>
          </p:nvGrpSpPr>
          <p:grpSpPr>
            <a:xfrm>
              <a:off x="1043608" y="2717559"/>
              <a:ext cx="3380967" cy="3059477"/>
              <a:chOff x="1043608" y="2717559"/>
              <a:chExt cx="3380967" cy="3059477"/>
            </a:xfrm>
          </p:grpSpPr>
          <p:sp>
            <p:nvSpPr>
              <p:cNvPr id="5" name="AutoShape 32"/>
              <p:cNvSpPr>
                <a:spLocks noChangeShapeType="1"/>
              </p:cNvSpPr>
              <p:nvPr/>
            </p:nvSpPr>
            <p:spPr bwMode="auto">
              <a:xfrm flipH="1">
                <a:off x="1043608" y="2717559"/>
                <a:ext cx="0" cy="305947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6" name="AutoShape 31"/>
              <p:cNvSpPr>
                <a:spLocks noChangeShapeType="1"/>
              </p:cNvSpPr>
              <p:nvPr/>
            </p:nvSpPr>
            <p:spPr bwMode="auto">
              <a:xfrm flipH="1">
                <a:off x="1048875" y="5769522"/>
                <a:ext cx="33757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2460247" y="5805264"/>
              <a:ext cx="1964327" cy="588672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 bovina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 (kg/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mês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)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 Box 12"/>
            <p:cNvSpPr txBox="1">
              <a:spLocks noChangeArrowheads="1"/>
            </p:cNvSpPr>
            <p:nvPr/>
          </p:nvSpPr>
          <p:spPr bwMode="auto">
            <a:xfrm>
              <a:off x="694360" y="2737585"/>
              <a:ext cx="301003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y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48"/>
          <p:cNvSpPr>
            <a:spLocks noChangeArrowheads="1"/>
          </p:cNvSpPr>
          <p:nvPr/>
        </p:nvSpPr>
        <p:spPr bwMode="auto">
          <a:xfrm>
            <a:off x="45720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5" name="Grupo 84"/>
          <p:cNvGrpSpPr/>
          <p:nvPr/>
        </p:nvGrpSpPr>
        <p:grpSpPr>
          <a:xfrm>
            <a:off x="694359" y="4226359"/>
            <a:ext cx="937784" cy="1888672"/>
            <a:chOff x="694359" y="4226359"/>
            <a:chExt cx="937784" cy="1888672"/>
          </a:xfrm>
        </p:grpSpPr>
        <p:sp>
          <p:nvSpPr>
            <p:cNvPr id="30" name="Text Box 7"/>
            <p:cNvSpPr txBox="1">
              <a:spLocks noChangeArrowheads="1"/>
            </p:cNvSpPr>
            <p:nvPr/>
          </p:nvSpPr>
          <p:spPr bwMode="auto">
            <a:xfrm>
              <a:off x="694359" y="4226359"/>
              <a:ext cx="301004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5"/>
            <p:cNvSpPr txBox="1">
              <a:spLocks noChangeArrowheads="1"/>
            </p:cNvSpPr>
            <p:nvPr/>
          </p:nvSpPr>
          <p:spPr bwMode="auto">
            <a:xfrm>
              <a:off x="1331140" y="5792057"/>
              <a:ext cx="301003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kumimoji="0" lang="en-US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80" name="Grupo 79"/>
            <p:cNvGrpSpPr/>
            <p:nvPr/>
          </p:nvGrpSpPr>
          <p:grpSpPr>
            <a:xfrm>
              <a:off x="1048875" y="4387502"/>
              <a:ext cx="432000" cy="1382020"/>
              <a:chOff x="1048875" y="4387502"/>
              <a:chExt cx="432000" cy="1382020"/>
            </a:xfrm>
          </p:grpSpPr>
          <p:cxnSp>
            <p:nvCxnSpPr>
              <p:cNvPr id="42" name="Conector reto 41"/>
              <p:cNvCxnSpPr/>
              <p:nvPr/>
            </p:nvCxnSpPr>
            <p:spPr>
              <a:xfrm>
                <a:off x="1048875" y="4387502"/>
                <a:ext cx="4320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ector reto 49"/>
              <p:cNvCxnSpPr/>
              <p:nvPr/>
            </p:nvCxnSpPr>
            <p:spPr>
              <a:xfrm>
                <a:off x="1480875" y="4387502"/>
                <a:ext cx="0" cy="138202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Grupo 83"/>
          <p:cNvGrpSpPr/>
          <p:nvPr/>
        </p:nvGrpSpPr>
        <p:grpSpPr>
          <a:xfrm>
            <a:off x="694359" y="4949574"/>
            <a:ext cx="1435855" cy="1165457"/>
            <a:chOff x="694359" y="4949574"/>
            <a:chExt cx="1435855" cy="1165457"/>
          </a:xfrm>
        </p:grpSpPr>
        <p:sp>
          <p:nvSpPr>
            <p:cNvPr id="31" name="Text Box 6"/>
            <p:cNvSpPr txBox="1">
              <a:spLocks noChangeArrowheads="1"/>
            </p:cNvSpPr>
            <p:nvPr/>
          </p:nvSpPr>
          <p:spPr bwMode="auto">
            <a:xfrm>
              <a:off x="1829210" y="5792057"/>
              <a:ext cx="301004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4"/>
            <p:cNvSpPr txBox="1">
              <a:spLocks noChangeArrowheads="1"/>
            </p:cNvSpPr>
            <p:nvPr/>
          </p:nvSpPr>
          <p:spPr bwMode="auto">
            <a:xfrm>
              <a:off x="694359" y="4949574"/>
              <a:ext cx="301004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9" name="Grupo 78"/>
            <p:cNvGrpSpPr/>
            <p:nvPr/>
          </p:nvGrpSpPr>
          <p:grpSpPr>
            <a:xfrm>
              <a:off x="1043712" y="5100909"/>
              <a:ext cx="936000" cy="668613"/>
              <a:chOff x="1043712" y="5100909"/>
              <a:chExt cx="936000" cy="668613"/>
            </a:xfrm>
          </p:grpSpPr>
          <p:cxnSp>
            <p:nvCxnSpPr>
              <p:cNvPr id="48" name="Conector reto 47"/>
              <p:cNvCxnSpPr/>
              <p:nvPr/>
            </p:nvCxnSpPr>
            <p:spPr>
              <a:xfrm>
                <a:off x="1043712" y="5100909"/>
                <a:ext cx="9360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Conector reto 51"/>
              <p:cNvCxnSpPr/>
              <p:nvPr/>
            </p:nvCxnSpPr>
            <p:spPr>
              <a:xfrm>
                <a:off x="1979712" y="5100909"/>
                <a:ext cx="0" cy="668613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upo 80"/>
          <p:cNvGrpSpPr/>
          <p:nvPr/>
        </p:nvGrpSpPr>
        <p:grpSpPr>
          <a:xfrm>
            <a:off x="1324279" y="3580167"/>
            <a:ext cx="1880773" cy="1944000"/>
            <a:chOff x="1324279" y="3580167"/>
            <a:chExt cx="1880773" cy="1944000"/>
          </a:xfrm>
        </p:grpSpPr>
        <p:sp>
          <p:nvSpPr>
            <p:cNvPr id="21" name="Text Box 16"/>
            <p:cNvSpPr txBox="1">
              <a:spLocks noChangeArrowheads="1"/>
            </p:cNvSpPr>
            <p:nvPr/>
          </p:nvSpPr>
          <p:spPr bwMode="auto">
            <a:xfrm>
              <a:off x="2843808" y="5118572"/>
              <a:ext cx="361244" cy="35029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</a:t>
              </a:r>
              <a:r>
                <a:rPr kumimoji="0" lang="en-US" i="0" u="none" strike="noStrike" cap="none" normalizeH="0" baseline="-3000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y</a:t>
              </a:r>
              <a:endPara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Arc 29"/>
            <p:cNvSpPr>
              <a:spLocks/>
            </p:cNvSpPr>
            <p:nvPr/>
          </p:nvSpPr>
          <p:spPr bwMode="auto">
            <a:xfrm rot="10800000">
              <a:off x="1324279" y="3580167"/>
              <a:ext cx="1728000" cy="19440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87" name="Grupo 86"/>
          <p:cNvGrpSpPr/>
          <p:nvPr/>
        </p:nvGrpSpPr>
        <p:grpSpPr>
          <a:xfrm>
            <a:off x="4660287" y="2715053"/>
            <a:ext cx="3727582" cy="3647931"/>
            <a:chOff x="4660287" y="2715053"/>
            <a:chExt cx="3727582" cy="3647931"/>
          </a:xfrm>
        </p:grpSpPr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6657654" y="5836216"/>
              <a:ext cx="1730215" cy="5267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xtLst/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Carne 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suína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 (kg/</a:t>
              </a: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mês</a:t>
              </a: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Calibri" pitchFamily="34" charset="0"/>
                </a:rPr>
                <a:t>)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4" name="Grupo 53"/>
            <p:cNvGrpSpPr/>
            <p:nvPr/>
          </p:nvGrpSpPr>
          <p:grpSpPr>
            <a:xfrm>
              <a:off x="5006902" y="2715053"/>
              <a:ext cx="3380967" cy="3059477"/>
              <a:chOff x="1043608" y="2717559"/>
              <a:chExt cx="3380967" cy="3059477"/>
            </a:xfrm>
          </p:grpSpPr>
          <p:sp>
            <p:nvSpPr>
              <p:cNvPr id="55" name="AutoShape 32"/>
              <p:cNvSpPr>
                <a:spLocks noChangeShapeType="1"/>
              </p:cNvSpPr>
              <p:nvPr/>
            </p:nvSpPr>
            <p:spPr bwMode="auto">
              <a:xfrm flipH="1">
                <a:off x="1043608" y="2717559"/>
                <a:ext cx="0" cy="305947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  <p:sp>
            <p:nvSpPr>
              <p:cNvPr id="56" name="AutoShape 31"/>
              <p:cNvSpPr>
                <a:spLocks noChangeShapeType="1"/>
              </p:cNvSpPr>
              <p:nvPr/>
            </p:nvSpPr>
            <p:spPr bwMode="auto">
              <a:xfrm flipH="1">
                <a:off x="1048875" y="5769522"/>
                <a:ext cx="33757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pt-BR"/>
              </a:p>
            </p:txBody>
          </p:sp>
        </p:grpSp>
        <p:sp>
          <p:nvSpPr>
            <p:cNvPr id="62" name="Text Box 12"/>
            <p:cNvSpPr txBox="1">
              <a:spLocks noChangeArrowheads="1"/>
            </p:cNvSpPr>
            <p:nvPr/>
          </p:nvSpPr>
          <p:spPr bwMode="auto">
            <a:xfrm>
              <a:off x="4660287" y="2752606"/>
              <a:ext cx="301003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lang="en-US" baseline="-30000" dirty="0" err="1"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83" name="Grupo 82"/>
          <p:cNvGrpSpPr/>
          <p:nvPr/>
        </p:nvGrpSpPr>
        <p:grpSpPr>
          <a:xfrm>
            <a:off x="4660286" y="4241380"/>
            <a:ext cx="937784" cy="1888672"/>
            <a:chOff x="4660286" y="4241380"/>
            <a:chExt cx="937784" cy="1888672"/>
          </a:xfrm>
        </p:grpSpPr>
        <p:sp>
          <p:nvSpPr>
            <p:cNvPr id="63" name="Text Box 7"/>
            <p:cNvSpPr txBox="1">
              <a:spLocks noChangeArrowheads="1"/>
            </p:cNvSpPr>
            <p:nvPr/>
          </p:nvSpPr>
          <p:spPr bwMode="auto">
            <a:xfrm>
              <a:off x="4660286" y="4241380"/>
              <a:ext cx="301004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p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5" name="Text Box 5"/>
            <p:cNvSpPr txBox="1">
              <a:spLocks noChangeArrowheads="1"/>
            </p:cNvSpPr>
            <p:nvPr/>
          </p:nvSpPr>
          <p:spPr bwMode="auto">
            <a:xfrm>
              <a:off x="5297067" y="5807078"/>
              <a:ext cx="301003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lang="en-US" baseline="-30000" dirty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0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7" name="Grupo 76"/>
            <p:cNvGrpSpPr/>
            <p:nvPr/>
          </p:nvGrpSpPr>
          <p:grpSpPr>
            <a:xfrm>
              <a:off x="5014802" y="4402523"/>
              <a:ext cx="432000" cy="1368000"/>
              <a:chOff x="5014802" y="4402523"/>
              <a:chExt cx="432000" cy="1368000"/>
            </a:xfrm>
          </p:grpSpPr>
          <p:cxnSp>
            <p:nvCxnSpPr>
              <p:cNvPr id="67" name="Conector reto 66"/>
              <p:cNvCxnSpPr/>
              <p:nvPr/>
            </p:nvCxnSpPr>
            <p:spPr>
              <a:xfrm>
                <a:off x="5014802" y="4402523"/>
                <a:ext cx="432000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Conector reto 68"/>
              <p:cNvCxnSpPr/>
              <p:nvPr/>
            </p:nvCxnSpPr>
            <p:spPr>
              <a:xfrm>
                <a:off x="5446802" y="4402523"/>
                <a:ext cx="0" cy="136800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2" name="Grupo 81"/>
          <p:cNvGrpSpPr/>
          <p:nvPr/>
        </p:nvGrpSpPr>
        <p:grpSpPr>
          <a:xfrm>
            <a:off x="5921132" y="3277108"/>
            <a:ext cx="2180464" cy="1944000"/>
            <a:chOff x="5921132" y="3277108"/>
            <a:chExt cx="2180464" cy="1944000"/>
          </a:xfrm>
        </p:grpSpPr>
        <p:sp>
          <p:nvSpPr>
            <p:cNvPr id="73" name="Text Box 16"/>
            <p:cNvSpPr txBox="1">
              <a:spLocks noChangeArrowheads="1"/>
            </p:cNvSpPr>
            <p:nvPr/>
          </p:nvSpPr>
          <p:spPr bwMode="auto">
            <a:xfrm>
              <a:off x="7740352" y="4614301"/>
              <a:ext cx="361244" cy="35029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D’’</a:t>
              </a:r>
              <a:r>
                <a:rPr lang="en-US" baseline="-30000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2" name="Arc 29"/>
            <p:cNvSpPr>
              <a:spLocks/>
            </p:cNvSpPr>
            <p:nvPr/>
          </p:nvSpPr>
          <p:spPr bwMode="auto">
            <a:xfrm rot="10462083">
              <a:off x="5921132" y="3277108"/>
              <a:ext cx="1728000" cy="19440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89" name="Grupo 88"/>
          <p:cNvGrpSpPr/>
          <p:nvPr/>
        </p:nvGrpSpPr>
        <p:grpSpPr>
          <a:xfrm>
            <a:off x="5436144" y="4387502"/>
            <a:ext cx="917160" cy="1743407"/>
            <a:chOff x="5436144" y="4387502"/>
            <a:chExt cx="917160" cy="1743407"/>
          </a:xfrm>
        </p:grpSpPr>
        <p:sp>
          <p:nvSpPr>
            <p:cNvPr id="64" name="Text Box 6"/>
            <p:cNvSpPr txBox="1">
              <a:spLocks noChangeArrowheads="1"/>
            </p:cNvSpPr>
            <p:nvPr/>
          </p:nvSpPr>
          <p:spPr bwMode="auto">
            <a:xfrm>
              <a:off x="6052300" y="5807935"/>
              <a:ext cx="301004" cy="32297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q</a:t>
              </a:r>
              <a:r>
                <a:rPr kumimoji="0" lang="en-US" b="0" i="0" u="none" strike="noStrike" cap="none" normalizeH="0" baseline="-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8" name="Grupo 77"/>
            <p:cNvGrpSpPr/>
            <p:nvPr/>
          </p:nvGrpSpPr>
          <p:grpSpPr>
            <a:xfrm>
              <a:off x="5436144" y="4387502"/>
              <a:ext cx="766658" cy="1368000"/>
              <a:chOff x="5436144" y="4387502"/>
              <a:chExt cx="766658" cy="1368000"/>
            </a:xfrm>
          </p:grpSpPr>
          <p:cxnSp>
            <p:nvCxnSpPr>
              <p:cNvPr id="74" name="Conector reto 73"/>
              <p:cNvCxnSpPr/>
              <p:nvPr/>
            </p:nvCxnSpPr>
            <p:spPr>
              <a:xfrm>
                <a:off x="6202802" y="4387502"/>
                <a:ext cx="0" cy="136800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Conector reto 74"/>
              <p:cNvCxnSpPr/>
              <p:nvPr/>
            </p:nvCxnSpPr>
            <p:spPr>
              <a:xfrm>
                <a:off x="5436144" y="4402867"/>
                <a:ext cx="766658" cy="0"/>
              </a:xfrm>
              <a:prstGeom prst="line">
                <a:avLst/>
              </a:prstGeom>
              <a:ln>
                <a:solidFill>
                  <a:schemeClr val="bg1">
                    <a:lumMod val="65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8" name="Grupo 87"/>
          <p:cNvGrpSpPr/>
          <p:nvPr/>
        </p:nvGrpSpPr>
        <p:grpSpPr>
          <a:xfrm>
            <a:off x="5290206" y="3595188"/>
            <a:ext cx="1880773" cy="1944000"/>
            <a:chOff x="5290206" y="3595188"/>
            <a:chExt cx="1880773" cy="1944000"/>
          </a:xfrm>
        </p:grpSpPr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809735" y="5133593"/>
              <a:ext cx="361244" cy="350294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0" lang="en-US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D’</a:t>
              </a:r>
              <a:r>
                <a:rPr lang="en-US" baseline="-30000" dirty="0" err="1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x</a:t>
              </a:r>
              <a:endParaRPr kumimoji="0" lang="en-US" sz="4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1" name="Arc 29"/>
            <p:cNvSpPr>
              <a:spLocks/>
            </p:cNvSpPr>
            <p:nvPr/>
          </p:nvSpPr>
          <p:spPr bwMode="auto">
            <a:xfrm rot="10800000">
              <a:off x="5290206" y="3595188"/>
              <a:ext cx="1728000" cy="194400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rgbClr val="007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BR"/>
            </a:p>
          </p:txBody>
        </p:sp>
      </p:grpSp>
      <p:grpSp>
        <p:nvGrpSpPr>
          <p:cNvPr id="94" name="Grupo 93"/>
          <p:cNvGrpSpPr/>
          <p:nvPr/>
        </p:nvGrpSpPr>
        <p:grpSpPr>
          <a:xfrm>
            <a:off x="1264875" y="4402867"/>
            <a:ext cx="714837" cy="1121300"/>
            <a:chOff x="1264875" y="4402867"/>
            <a:chExt cx="714837" cy="1121300"/>
          </a:xfrm>
        </p:grpSpPr>
        <p:cxnSp>
          <p:nvCxnSpPr>
            <p:cNvPr id="91" name="Conector de seta reta 90"/>
            <p:cNvCxnSpPr/>
            <p:nvPr/>
          </p:nvCxnSpPr>
          <p:spPr>
            <a:xfrm flipV="1">
              <a:off x="1264875" y="4402867"/>
              <a:ext cx="0" cy="68365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Conector de seta reta 92"/>
            <p:cNvCxnSpPr/>
            <p:nvPr/>
          </p:nvCxnSpPr>
          <p:spPr>
            <a:xfrm flipH="1">
              <a:off x="1480875" y="5524167"/>
              <a:ext cx="498837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Grupo 97"/>
          <p:cNvGrpSpPr/>
          <p:nvPr/>
        </p:nvGrpSpPr>
        <p:grpSpPr>
          <a:xfrm>
            <a:off x="5508104" y="4005064"/>
            <a:ext cx="1149550" cy="1254940"/>
            <a:chOff x="5508104" y="4005064"/>
            <a:chExt cx="1149550" cy="1254940"/>
          </a:xfrm>
        </p:grpSpPr>
        <p:cxnSp>
          <p:nvCxnSpPr>
            <p:cNvPr id="96" name="Conector de seta reta 95"/>
            <p:cNvCxnSpPr/>
            <p:nvPr/>
          </p:nvCxnSpPr>
          <p:spPr>
            <a:xfrm flipV="1">
              <a:off x="5508104" y="4005064"/>
              <a:ext cx="382344" cy="31043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Conector de seta reta 96"/>
            <p:cNvCxnSpPr/>
            <p:nvPr/>
          </p:nvCxnSpPr>
          <p:spPr>
            <a:xfrm flipV="1">
              <a:off x="6275310" y="4949574"/>
              <a:ext cx="382344" cy="31043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13777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1025</TotalTime>
  <Words>3102</Words>
  <Application>Microsoft Office PowerPoint</Application>
  <PresentationFormat>Apresentação na tela (4:3)</PresentationFormat>
  <Paragraphs>599</Paragraphs>
  <Slides>64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64</vt:i4>
      </vt:variant>
    </vt:vector>
  </HeadingPairs>
  <TitlesOfParts>
    <vt:vector size="66" baseType="lpstr">
      <vt:lpstr>Concurso</vt:lpstr>
      <vt:lpstr>Equação</vt:lpstr>
      <vt:lpstr>ECONOMIA DA ENGENHARIA</vt:lpstr>
      <vt:lpstr>1. Teoria da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2. Fatores que afetam 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3. Elasticidade da demanda</vt:lpstr>
      <vt:lpstr>4. Teoria da oferta</vt:lpstr>
      <vt:lpstr>4. Teoria da oferta</vt:lpstr>
      <vt:lpstr>4. Teoria da oferta</vt:lpstr>
      <vt:lpstr>4. Teoria da oferta</vt:lpstr>
      <vt:lpstr>4. Teoria da oferta</vt:lpstr>
      <vt:lpstr>4. Teoria da oferta</vt:lpstr>
      <vt:lpstr>5. Equilíbrio de mercado na concorrência perfeita</vt:lpstr>
      <vt:lpstr>5. Equilíbrio de mercado na concorrência perfeita</vt:lpstr>
      <vt:lpstr>5. Equilíbrio de mercado na concorrência perfeita</vt:lpstr>
      <vt:lpstr>5. Equilíbrio de mercado na concorrência perfeita</vt:lpstr>
      <vt:lpstr>5. Equilíbrio de mercado na concorrência perfeita</vt:lpstr>
      <vt:lpstr>5. Equilíbrio de mercado na concorrência perfeita</vt:lpstr>
      <vt:lpstr>6. Classificação dos mercados</vt:lpstr>
      <vt:lpstr>6. Classificação dos mercados</vt:lpstr>
      <vt:lpstr>6. Classificação dos mercados</vt:lpstr>
      <vt:lpstr>6. Classificação dos mercados</vt:lpstr>
      <vt:lpstr>6. Classificação dos mercados</vt:lpstr>
      <vt:lpstr>6. Classificação dos mercados</vt:lpstr>
      <vt:lpstr>6. Classificação dos mercados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ECONOMIA DA ENGENHARIA</dc:title>
  <dc:creator>Usuário</dc:creator>
  <cp:lastModifiedBy>wendel</cp:lastModifiedBy>
  <cp:revision>114</cp:revision>
  <dcterms:created xsi:type="dcterms:W3CDTF">2010-09-14T23:42:51Z</dcterms:created>
  <dcterms:modified xsi:type="dcterms:W3CDTF">2012-11-29T19:15:56Z</dcterms:modified>
</cp:coreProperties>
</file>