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1" r:id="rId4"/>
    <p:sldId id="323" r:id="rId5"/>
    <p:sldId id="329" r:id="rId6"/>
    <p:sldId id="315" r:id="rId7"/>
    <p:sldId id="314" r:id="rId8"/>
    <p:sldId id="326" r:id="rId9"/>
    <p:sldId id="327" r:id="rId10"/>
    <p:sldId id="280" r:id="rId11"/>
    <p:sldId id="279" r:id="rId12"/>
    <p:sldId id="286" r:id="rId13"/>
    <p:sldId id="260" r:id="rId14"/>
    <p:sldId id="312" r:id="rId15"/>
    <p:sldId id="271" r:id="rId16"/>
    <p:sldId id="288" r:id="rId17"/>
    <p:sldId id="287" r:id="rId18"/>
    <p:sldId id="301" r:id="rId19"/>
    <p:sldId id="302" r:id="rId20"/>
    <p:sldId id="291" r:id="rId21"/>
    <p:sldId id="292" r:id="rId22"/>
    <p:sldId id="320" r:id="rId23"/>
    <p:sldId id="318" r:id="rId24"/>
    <p:sldId id="319" r:id="rId25"/>
    <p:sldId id="322" r:id="rId26"/>
    <p:sldId id="321" r:id="rId27"/>
    <p:sldId id="272" r:id="rId28"/>
    <p:sldId id="273" r:id="rId29"/>
    <p:sldId id="274" r:id="rId30"/>
    <p:sldId id="275" r:id="rId31"/>
    <p:sldId id="295" r:id="rId32"/>
    <p:sldId id="328" r:id="rId33"/>
    <p:sldId id="299" r:id="rId34"/>
    <p:sldId id="308" r:id="rId35"/>
    <p:sldId id="311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00"/>
    <a:srgbClr val="CC3300"/>
    <a:srgbClr val="FF0066"/>
    <a:srgbClr val="00CC99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702" autoAdjust="0"/>
    <p:restoredTop sz="94728" autoAdjust="0"/>
  </p:normalViewPr>
  <p:slideViewPr>
    <p:cSldViewPr>
      <p:cViewPr>
        <p:scale>
          <a:sx n="60" d="100"/>
          <a:sy n="60" d="100"/>
        </p:scale>
        <p:origin x="-116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974153665465715E-2"/>
          <c:y val="0.18188824979042739"/>
          <c:w val="0.888071895424837"/>
          <c:h val="0.81811166280669667"/>
        </c:manualLayout>
      </c:layout>
      <c:pie3DChart>
        <c:varyColors val="1"/>
        <c:ser>
          <c:idx val="0"/>
          <c:order val="0"/>
          <c:tx>
            <c:strRef>
              <c:f>'Plan1'!$B$1</c:f>
              <c:strCache>
                <c:ptCount val="1"/>
                <c:pt idx="0">
                  <c:v>Vendas</c:v>
                </c:pt>
              </c:strCache>
            </c:strRef>
          </c:tx>
          <c:explosion val="14"/>
          <c:dPt>
            <c:idx val="0"/>
            <c:explosion val="26"/>
            <c:spPr>
              <a:solidFill>
                <a:srgbClr val="CC33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0.21343419325290391"/>
                  <c:y val="-0.25192697444391698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V</a:t>
                    </a:r>
                    <a:r>
                      <a:rPr lang="en-US" smtClean="0"/>
                      <a:t>isão </a:t>
                    </a:r>
                    <a:r>
                      <a:rPr lang="en-US"/>
                      <a:t>83,0%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8.2508264387857175E-2"/>
                  <c:y val="1.79201469197025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A</a:t>
                    </a:r>
                    <a:r>
                      <a:rPr lang="en-US" dirty="0" err="1" smtClean="0"/>
                      <a:t>udição</a:t>
                    </a:r>
                    <a:endParaRPr lang="en-US" dirty="0" smtClean="0"/>
                  </a:p>
                  <a:p>
                    <a:r>
                      <a:rPr lang="en-US" dirty="0" smtClean="0"/>
                      <a:t>11,0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8.4370160685093981E-2"/>
                  <c:y val="-3.94596307480986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O</a:t>
                    </a:r>
                    <a:r>
                      <a:rPr lang="en-US" smtClean="0"/>
                      <a:t>lfato</a:t>
                    </a:r>
                  </a:p>
                  <a:p>
                    <a:r>
                      <a:rPr lang="en-US" smtClean="0"/>
                      <a:t>3,5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1783152212112494E-2"/>
                  <c:y val="-6.17380897072042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T</a:t>
                    </a:r>
                    <a:r>
                      <a:rPr lang="en-US" dirty="0" err="1" smtClean="0"/>
                      <a:t>ato</a:t>
                    </a:r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1,5%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941052313313778"/>
                  <c:y val="5.1866886585251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P</a:t>
                    </a:r>
                    <a:r>
                      <a:rPr lang="en-US" dirty="0" err="1" smtClean="0"/>
                      <a:t>aladar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1,0%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  <c:showCatName val="1"/>
            <c:showLeaderLines val="1"/>
          </c:dLbls>
          <c:cat>
            <c:strRef>
              <c:f>'Plan1'!$A$2:$A$6</c:f>
              <c:strCache>
                <c:ptCount val="5"/>
                <c:pt idx="0">
                  <c:v>Visão</c:v>
                </c:pt>
                <c:pt idx="1">
                  <c:v>Audição</c:v>
                </c:pt>
                <c:pt idx="2">
                  <c:v>Olfato</c:v>
                </c:pt>
                <c:pt idx="3">
                  <c:v>Tato</c:v>
                </c:pt>
                <c:pt idx="4">
                  <c:v>Paladar</c:v>
                </c:pt>
              </c:strCache>
            </c:strRef>
          </c:cat>
          <c:val>
            <c:numRef>
              <c:f>'Plan1'!$B$2:$B$6</c:f>
              <c:numCache>
                <c:formatCode>0.0%</c:formatCode>
                <c:ptCount val="5"/>
                <c:pt idx="0">
                  <c:v>0.83000000000000029</c:v>
                </c:pt>
                <c:pt idx="1">
                  <c:v>0.11000000000000001</c:v>
                </c:pt>
                <c:pt idx="2">
                  <c:v>3.5000000000000017E-2</c:v>
                </c:pt>
                <c:pt idx="3">
                  <c:v>1.4999999999999998E-2</c:v>
                </c:pt>
                <c:pt idx="4">
                  <c:v>1.0000000000000007E-2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7ED0869A-4089-442C-B8FE-5A1122751A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BD867E8-11AA-4902-81C1-F54621843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7FDB2-38AE-4986-9386-24F4F58F15C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21720-66CA-408A-82B3-E0924F2A5064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45CF5-7800-47C7-B981-D6E43E7B42AD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EBA4B-B0E3-4CBC-8226-5075F6BB2AC2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6BFE-8238-461B-86B7-50B9B2D50F3B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07F6E-E5C4-4F24-BBB1-95CD223E80B9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A931-6928-4E57-98D4-E22522F3B06C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C9633-8B3E-4A05-9C44-51BBFB7C4ED1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DB4E4-B7F4-4920-B89C-EAD31E293F01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E6AFF-5A2F-49A5-B620-B2A8F9BDC3C7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4BD4D-CFFA-4B3B-B5E4-EA35558FE4C6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4BD4D-CFFA-4B3B-B5E4-EA35558FE4C6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A649A-9B52-402B-BAB8-D171244199DF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4C65C-1B70-49E7-AE12-569746A71682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BDD79-7DEA-42C8-84CA-35453062EF37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255E5-F3F4-4CD0-8054-BC1A712491F6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2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512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rc 512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485" name="Rectangle 512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0486" name="Rectangle 51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512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EC3C8B-CE61-4A03-B26E-679F0E999971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8" name="Rectangle 5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9313" cy="609600"/>
          </a:xfrm>
        </p:spPr>
        <p:txBody>
          <a:bodyPr/>
          <a:lstStyle>
            <a:lvl2pPr lvl="1" algn="r">
              <a:defRPr>
                <a:latin typeface="+mn-lt"/>
              </a:defRPr>
            </a:lvl2pPr>
          </a:lstStyle>
          <a:p>
            <a:pPr lvl="1">
              <a:defRPr/>
            </a:pPr>
            <a:fld id="{38D87886-C68C-427D-ABF2-78E6F7947FDD}" type="slidenum">
              <a:rPr lang="pt-BR"/>
              <a:pPr lvl="1"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25D2-7288-4AFE-934B-9BAAF641ABB2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79D1176-7092-42EF-A84B-21E067CA38CD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907087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03B6-7646-4152-A085-76FFB7A31591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4109F0A-3E2B-433C-B79E-6AD10C9AF672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D6E0-E241-4398-B807-5D75A0CCA379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C773512-F7A0-4AA5-84C7-136601B39E8D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6338-02D1-4F82-9D2D-A5D9DE44C8CB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64FC389-F6EC-4592-83AF-C9467A5E5E8A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050D-A251-4161-8E50-8861B802899D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DCA5491-07EA-472B-AAEA-CCC77ABD1D34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9352-D815-4E94-840E-24E10E294231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8BBC2FC-37CF-40DA-A0C2-6BDD02AF1331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03B6-E919-45CC-B742-1D32396CB47B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4A7DCBC-120C-4815-BEFA-147F9BDF57AD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D40E-1108-4119-AAE3-B26DA6CFA885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29048CC-A4B7-4BE5-8A60-00AFAAF9E15D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F8F3-965C-4BE2-8328-DE09C2081408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D88F17-C415-441D-B713-7A183E0169EF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DD85-AE2D-4C01-9431-D954F492FB06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9141C0-75C4-430A-8F0D-D1E99BE429E5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09600"/>
            <a:ext cx="8078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2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77000"/>
            <a:ext cx="2684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fld id="{3E4971F8-257E-47EA-9E8F-E3F4AA6BDACE}" type="datetime1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5867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l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62D4E057-8677-46E3-A21C-C863DEF6348A}" type="slidenum">
              <a:rPr lang="pt-BR"/>
              <a:pPr lvl="1"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3068638"/>
            <a:ext cx="8534400" cy="1503362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 smtClean="0">
                <a:latin typeface="Times New Roman" pitchFamily="18" charset="0"/>
              </a:rPr>
              <a:t>TÉCNICAS DE ORATÓRIA</a:t>
            </a:r>
            <a:r>
              <a:rPr lang="pt-BR" sz="4000" b="1" dirty="0" smtClean="0">
                <a:latin typeface="Times New Roman" pitchFamily="18" charset="0"/>
              </a:rPr>
              <a:t/>
            </a:r>
            <a:br>
              <a:rPr lang="pt-BR" sz="4000" b="1" dirty="0" smtClean="0">
                <a:latin typeface="Times New Roman" pitchFamily="18" charset="0"/>
              </a:rPr>
            </a:br>
            <a:r>
              <a:rPr lang="pt-BR" sz="4000" b="1" dirty="0" smtClean="0">
                <a:latin typeface="Times New Roman" pitchFamily="18" charset="0"/>
              </a:rPr>
              <a:t/>
            </a:r>
            <a:br>
              <a:rPr lang="pt-BR" sz="4000" b="1" dirty="0" smtClean="0">
                <a:latin typeface="Times New Roman" pitchFamily="18" charset="0"/>
              </a:rPr>
            </a:br>
            <a:r>
              <a:rPr lang="pt-BR" sz="4000" b="1" dirty="0" smtClean="0">
                <a:latin typeface="Times New Roman" pitchFamily="18" charset="0"/>
              </a:rPr>
              <a:t/>
            </a:r>
            <a:br>
              <a:rPr lang="pt-BR" sz="4000" b="1" dirty="0" smtClean="0">
                <a:latin typeface="Times New Roman" pitchFamily="18" charset="0"/>
              </a:rPr>
            </a:br>
            <a:r>
              <a:rPr lang="pt-BR" sz="4400" b="1" dirty="0" smtClean="0">
                <a:latin typeface="Comic Sans MS" pitchFamily="66" charset="0"/>
              </a:rPr>
              <a:t/>
            </a:r>
            <a:br>
              <a:rPr lang="pt-BR" sz="4400" b="1" dirty="0" smtClean="0">
                <a:latin typeface="Comic Sans MS" pitchFamily="66" charset="0"/>
              </a:rPr>
            </a:br>
            <a:endParaRPr lang="pt-BR" sz="4400" b="1" dirty="0" smtClean="0">
              <a:latin typeface="Comic Sans MS" pitchFamily="66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838200" y="4648200"/>
            <a:ext cx="77724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/>
              <a:t>Prof. Wendel Sandro de Paula Andrade</a:t>
            </a:r>
          </a:p>
          <a:p>
            <a:r>
              <a:rPr lang="pt-BR"/>
              <a:t>Engenheiro Agrônomo –  UFV</a:t>
            </a:r>
          </a:p>
          <a:p>
            <a:r>
              <a:rPr lang="pt-BR"/>
              <a:t>Mestre e Doutor em Economia Aplicada – UFV</a:t>
            </a:r>
          </a:p>
          <a:p>
            <a:r>
              <a:rPr lang="pt-BR"/>
              <a:t>Prof. de Economia e Administração – DCFM/CCA/UFES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indent="-923925" algn="ctr" eaLnBrk="1" hangingPunct="1">
              <a:defRPr/>
            </a:pPr>
            <a:r>
              <a:rPr lang="pt-BR" b="1" dirty="0" smtClean="0"/>
              <a:t>Não basta falar, é preciso interagir com o público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49101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sz="28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Como interagir bem?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Ter conhecimento do tema tratado.</a:t>
            </a:r>
            <a:endParaRPr lang="pt-BR" sz="12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Objetivo da interlocução.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Grau de conhecimento do público.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Expectativas e necessidades.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Resistências.</a:t>
            </a:r>
          </a:p>
          <a:p>
            <a:pPr eaLnBrk="1" hangingPunct="1">
              <a:lnSpc>
                <a:spcPct val="150000"/>
              </a:lnSpc>
            </a:pPr>
            <a:endParaRPr 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marL="923925" indent="-923925" algn="ctr" eaLnBrk="1" hangingPunct="1">
              <a:defRPr/>
            </a:pPr>
            <a:r>
              <a:rPr lang="pt-BR" b="1" dirty="0" smtClean="0"/>
              <a:t>O Processo de Comunicação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51498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Unilateralidade X interatividade: o processo emissor-receptor.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A importância dos sinais não-verbais.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A oratória é uma arte e pode ser aprendida.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Conheça a si mesmo.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Pense rápido e fale pausadamente.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Observe o impacto sobre as pessoas.</a:t>
            </a:r>
          </a:p>
          <a:p>
            <a:pPr eaLnBrk="1" hangingPunct="1">
              <a:lnSpc>
                <a:spcPct val="150000"/>
              </a:lnSpc>
            </a:pPr>
            <a:endParaRPr lang="pt-BR" sz="28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indent="-923925" algn="ctr" eaLnBrk="1" hangingPunct="1">
              <a:defRPr/>
            </a:pPr>
            <a:r>
              <a:rPr lang="pt-BR" b="1" dirty="0" smtClean="0"/>
              <a:t>Sugestões para melhorar as apresentações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00250"/>
            <a:ext cx="80772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Receba o </a:t>
            </a:r>
            <a:r>
              <a:rPr lang="pt-BR" sz="2800" i="1" dirty="0" smtClean="0">
                <a:latin typeface="Arial" charset="0"/>
              </a:rPr>
              <a:t>feedback</a:t>
            </a:r>
            <a:r>
              <a:rPr lang="pt-BR" sz="2800" dirty="0" smtClean="0">
                <a:latin typeface="Arial" charset="0"/>
              </a:rPr>
              <a:t> sem tomá-lo como ofensa.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Mantenha o bom humor.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Busque o convívio social.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Observe criticamente os palestrantes.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Leia muito.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Prepare-se para ir além.</a:t>
            </a:r>
          </a:p>
          <a:p>
            <a:pPr eaLnBrk="1" hangingPunct="1">
              <a:lnSpc>
                <a:spcPct val="150000"/>
              </a:lnSpc>
            </a:pPr>
            <a:endParaRPr lang="pt-BR" sz="28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28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2800" dirty="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</a:pPr>
            <a:endParaRPr lang="pt-BR" sz="1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819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cs typeface="Times New Roman" pitchFamily="18" charset="0"/>
              </a:rPr>
              <a:t>EXPRESSÃO CORPORAL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3058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7% com a VOZ.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38% com o TOM da voz (palavra).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55% com a expressão corporal                  (olhar, semblante, mãos, gestos, postura...). </a:t>
            </a:r>
            <a:endParaRPr lang="pt-BR" sz="2800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35000" indent="-635000" algn="ctr" eaLnBrk="1" hangingPunct="1">
              <a:defRPr/>
            </a:pPr>
            <a:r>
              <a:rPr lang="pt-BR" sz="4300" b="1" smtClean="0"/>
              <a:t>DE QUE NOS LEMBRAMOS?</a:t>
            </a:r>
            <a:endParaRPr lang="pt-BR" b="1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981200"/>
            <a:ext cx="78676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latin typeface="+mj-lt"/>
              </a:rPr>
              <a:t>20% do que ouvimos.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latin typeface="+mj-lt"/>
              </a:rPr>
              <a:t>50% do que vimos.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latin typeface="+mj-lt"/>
              </a:rPr>
              <a:t>80% do que ouvimos, vimos e participamos.</a:t>
            </a:r>
          </a:p>
          <a:p>
            <a:pPr eaLnBrk="1" hangingPunct="1">
              <a:lnSpc>
                <a:spcPct val="150000"/>
              </a:lnSpc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04800" y="6858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722313" indent="-7223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PROCESSO DE APRENDIZAGEM</a:t>
            </a:r>
            <a:endParaRPr kumimoji="0" lang="pt-B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43608" y="2105472"/>
          <a:ext cx="70567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786063"/>
            <a:ext cx="8078787" cy="1143000"/>
          </a:xfrm>
        </p:spPr>
        <p:txBody>
          <a:bodyPr/>
          <a:lstStyle/>
          <a:p>
            <a:pPr indent="-606425" algn="ctr" eaLnBrk="1" hangingPunct="1">
              <a:defRPr/>
            </a:pPr>
            <a:r>
              <a:rPr lang="pt-BR" b="1" dirty="0" smtClean="0"/>
              <a:t>A ESTRUTURA DE UMA APRESENTAÇÃO</a:t>
            </a:r>
            <a:endParaRPr lang="pt-BR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5214938"/>
            <a:ext cx="7772400" cy="5000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260648"/>
            <a:ext cx="5904656" cy="6286500"/>
          </a:xfrm>
          <a:ln w="101600" cmpd="tri"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INTRODUÇÃO</a:t>
            </a: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</a:rPr>
              <a:t>(15% do tempo)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latin typeface="Arial" pitchFamily="34" charset="0"/>
              </a:rPr>
              <a:t>Capta o interesse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latin typeface="Arial" pitchFamily="34" charset="0"/>
              </a:rPr>
              <a:t>Define objetivos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latin typeface="Arial" pitchFamily="34" charset="0"/>
              </a:rPr>
              <a:t>Registra a importância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DESENVOLVIMENTO</a:t>
            </a: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</a:rPr>
              <a:t>(75% do tempo)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latin typeface="Arial" pitchFamily="34" charset="0"/>
              </a:rPr>
              <a:t>Apresenta os argumentos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  <a:r>
              <a:rPr lang="pt-BR" sz="2400" dirty="0" smtClean="0">
                <a:latin typeface="Arial" pitchFamily="34" charset="0"/>
              </a:rPr>
              <a:t> </a:t>
            </a:r>
            <a:r>
              <a:rPr lang="pt-BR" sz="2000" i="1" dirty="0" smtClean="0">
                <a:latin typeface="Arial" pitchFamily="34" charset="0"/>
              </a:rPr>
              <a:t>(10% do tempo)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dirty="0" smtClean="0">
                <a:latin typeface="Arial" pitchFamily="34" charset="0"/>
              </a:rPr>
              <a:t>Sintetiza temas propostos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0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0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FRASE SUGESTIVA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581400" y="2243138"/>
            <a:ext cx="0" cy="685800"/>
          </a:xfrm>
          <a:prstGeom prst="line">
            <a:avLst/>
          </a:prstGeom>
          <a:noFill/>
          <a:ln w="190500">
            <a:solidFill>
              <a:srgbClr val="339966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581400" y="3717032"/>
            <a:ext cx="0" cy="685800"/>
          </a:xfrm>
          <a:prstGeom prst="line">
            <a:avLst/>
          </a:prstGeom>
          <a:noFill/>
          <a:ln w="190500">
            <a:solidFill>
              <a:srgbClr val="339966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3581400" y="5386388"/>
            <a:ext cx="0" cy="685800"/>
          </a:xfrm>
          <a:prstGeom prst="line">
            <a:avLst/>
          </a:prstGeom>
          <a:noFill/>
          <a:ln w="190500">
            <a:solidFill>
              <a:srgbClr val="339966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625" y="609600"/>
            <a:ext cx="8334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/>
              <a:t>Preparação de uma apresentação</a:t>
            </a:r>
            <a:endParaRPr lang="pt-BR" dirty="0" smtClean="0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9150" y="1981200"/>
            <a:ext cx="7772400" cy="43767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mtClean="0"/>
              <a:t>Atenção para os seguintes pontos: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Pontualidade.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Foco na idéia central.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Cadência de raciocínio.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Imãs de atenção.</a:t>
            </a:r>
          </a:p>
          <a:p>
            <a:pPr lvl="2" eaLnBrk="1" hangingPunct="1">
              <a:lnSpc>
                <a:spcPct val="150000"/>
              </a:lnSpc>
            </a:pPr>
            <a:r>
              <a:rPr lang="pt-BR" smtClean="0"/>
              <a:t>Notícias atuais.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635000" algn="ctr" eaLnBrk="1" hangingPunct="1">
              <a:defRPr/>
            </a:pPr>
            <a:r>
              <a:rPr lang="pt-BR" sz="4300" b="1" dirty="0" smtClean="0"/>
              <a:t>INFORMAÇÕES COMPLEMENTARES</a:t>
            </a:r>
            <a:endParaRPr lang="pt-BR" dirty="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Formas de responder perguntas.</a:t>
            </a:r>
            <a:endParaRPr lang="pt-BR" smtClean="0"/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Perguntas não são pertinentes ao tema.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Encaixe de uma informação esquecida.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 smtClean="0"/>
              <a:t>INTRODUÇÃO</a:t>
            </a:r>
            <a:r>
              <a:rPr lang="pt-BR" dirty="0" smtClean="0"/>
              <a:t>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  <a:cs typeface="Arial" charset="0"/>
              </a:rPr>
              <a:t>Motivação das pessoas para vencerem o medo de falar em público.</a:t>
            </a:r>
            <a:endParaRPr lang="pt-BR" sz="1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Importância da comunicação verbal e não- verbal.</a:t>
            </a:r>
            <a:endParaRPr lang="pt-BR" sz="140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</a:rPr>
              <a:t>Técnicas de apresentação de trabalhos.</a:t>
            </a:r>
          </a:p>
          <a:p>
            <a:pPr eaLnBrk="1" hangingPunct="1">
              <a:lnSpc>
                <a:spcPct val="150000"/>
              </a:lnSpc>
            </a:pPr>
            <a:r>
              <a:rPr lang="pt-BR" sz="2800" smtClean="0">
                <a:latin typeface="Arial" charset="0"/>
                <a:cs typeface="Arial" charset="0"/>
              </a:rPr>
              <a:t>Dicas e orientações de como se apresentar em público.</a:t>
            </a:r>
            <a:endParaRPr lang="pt-BR" sz="28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 smtClean="0"/>
              <a:t>TÉCNICAS DE APRESENTAÇÃO</a:t>
            </a:r>
            <a:endParaRPr lang="pt-BR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mtClean="0"/>
              <a:t>Apresente-se de pé.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Não fale de costas.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Movimente-se com objetividade.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Olhe para a platéia.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Certifique-se quanto ao equipamento.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 smtClean="0"/>
              <a:t>TÉCNICAS DE APRESENTAÇÃO</a:t>
            </a:r>
            <a:endParaRPr lang="pt-BR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mtClean="0"/>
              <a:t>Apresentar é quase um teatro.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Uso adequado da ponteira luminosa.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Realce as informações mais importantes.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Tenha cópias dos arquivos.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Detalhes quanto aos gráficos.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420938"/>
            <a:ext cx="8078787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 err="1" smtClean="0"/>
              <a:t>Exercício</a:t>
            </a:r>
            <a:r>
              <a:rPr lang="en-US" b="1" dirty="0" smtClean="0"/>
              <a:t> de </a:t>
            </a:r>
            <a:r>
              <a:rPr lang="en-US" b="1" dirty="0" err="1" smtClean="0"/>
              <a:t>percepção</a:t>
            </a:r>
            <a:r>
              <a:rPr lang="en-US" b="1" dirty="0" smtClean="0"/>
              <a:t> de </a:t>
            </a:r>
            <a:r>
              <a:rPr lang="en-US" b="1" dirty="0" err="1" smtClean="0"/>
              <a:t>preferências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819150" y="1052513"/>
            <a:ext cx="7772400" cy="4662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pt-BR" smtClean="0"/>
          </a:p>
          <a:p>
            <a:pPr marL="0" indent="0">
              <a:buFont typeface="Wingdings" pitchFamily="2" charset="2"/>
              <a:buNone/>
            </a:pPr>
            <a:endParaRPr lang="pt-BR" smtClean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1681" name="Imagem 1" descr="Descrição: http://3.bp.blogspot.com/-rxTkWMJjZ_8/TeShQg4XD8I/AAAAAAAAEmY/GRYLYhXRJXA/s1600/ArmMarizSarmen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363" y="1065213"/>
            <a:ext cx="352742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819150" y="1052513"/>
            <a:ext cx="7772400" cy="4662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pt-BR" smtClean="0"/>
          </a:p>
          <a:p>
            <a:pPr marL="0" indent="0">
              <a:buFont typeface="Wingdings" pitchFamily="2" charset="2"/>
              <a:buNone/>
            </a:pPr>
            <a:endParaRPr lang="pt-BR" smtClean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1681" name="Imagem 1" descr="Descrição: http://3.bp.blogspot.com/-rxTkWMJjZ_8/TeShQg4XD8I/AAAAAAAAEmY/GRYLYhXRJXA/s1600/ArmMarizSarmen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363" y="1065213"/>
            <a:ext cx="352742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HIPÓTESE: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err="1" smtClean="0"/>
              <a:t>maioria</a:t>
            </a:r>
            <a:r>
              <a:rPr lang="en-US" dirty="0" smtClean="0"/>
              <a:t> </a:t>
            </a:r>
            <a:r>
              <a:rPr lang="en-US" dirty="0" err="1" smtClean="0"/>
              <a:t>irá</a:t>
            </a:r>
            <a:r>
              <a:rPr lang="en-US" dirty="0" smtClean="0"/>
              <a:t> </a:t>
            </a:r>
            <a:r>
              <a:rPr lang="en-US" dirty="0" err="1" smtClean="0"/>
              <a:t>escolher</a:t>
            </a:r>
            <a:r>
              <a:rPr lang="en-US" dirty="0" smtClean="0"/>
              <a:t> o 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8800" dirty="0" smtClean="0"/>
              <a:t>2</a:t>
            </a:r>
            <a:r>
              <a:rPr lang="en-US" sz="8800" baseline="30000" dirty="0" smtClean="0"/>
              <a:t>o</a:t>
            </a:r>
            <a:r>
              <a:rPr lang="en-US" sz="8800" dirty="0" smtClean="0"/>
              <a:t> </a:t>
            </a:r>
            <a:r>
              <a:rPr lang="en-US" sz="8800" cap="all" dirty="0" err="1" smtClean="0"/>
              <a:t>brasão</a:t>
            </a:r>
            <a:endParaRPr lang="en-US" sz="8800" cap="all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3810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SOBRE OS GESTOS</a:t>
            </a:r>
            <a:endParaRPr kumimoji="0"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Uso das Mãos (erros a evitar)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pt-B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2" name="Picture 4" descr="C:\Meus documentos\Antonio\Professor\Fagoc\Cursos\Oratória\PG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7162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3810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Postura do Apresentador (erros a evitar)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pt-BR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0" name="Picture 4" descr="C:\Meus documentos\Antonio\Professor\Fagoc\Cursos\Oratória\PG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39896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Postura do Apresentador (erros a evitar)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pt-BR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8" name="Picture 4" descr="C:\Meus documentos\Antonio\Professor\Fagoc\Cursos\Oratória\PG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858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marL="923925" indent="-923925" eaLnBrk="1" hangingPunct="1">
              <a:defRPr/>
            </a:pPr>
            <a:r>
              <a:rPr lang="pt-BR" sz="4000" b="1" dirty="0" smtClean="0"/>
              <a:t>Medo: o caminho das sombras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43063"/>
            <a:ext cx="8077200" cy="5000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800" dirty="0" smtClean="0">
                <a:latin typeface="Arial" charset="0"/>
              </a:rPr>
              <a:t>Características do medo: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charset="0"/>
              </a:rPr>
              <a:t>Função moderadora e  disciplinar.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charset="0"/>
              </a:rPr>
              <a:t>Símbolo do aprisionamento das potencialidades individuais.</a:t>
            </a:r>
          </a:p>
          <a:p>
            <a:pPr marL="457200" lvl="1" indent="0" eaLnBrk="1" hangingPunct="1">
              <a:lnSpc>
                <a:spcPct val="150000"/>
              </a:lnSpc>
              <a:buFontTx/>
              <a:buNone/>
              <a:defRPr/>
            </a:pPr>
            <a:endParaRPr lang="pt-BR" sz="2400" dirty="0" smtClean="0">
              <a:latin typeface="Arial" charset="0"/>
            </a:endParaRPr>
          </a:p>
          <a:p>
            <a:pPr marL="457200" lvl="1" indent="0" eaLnBrk="1" hangingPunct="1">
              <a:lnSpc>
                <a:spcPct val="150000"/>
              </a:lnSpc>
              <a:buFontTx/>
              <a:buNone/>
              <a:defRPr/>
            </a:pPr>
            <a:endParaRPr lang="pt-BR" sz="2400" dirty="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  <a:defRPr/>
            </a:pPr>
            <a:endParaRPr lang="pt-BR" sz="1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pt-B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 Boa Expressão Corporal ao Falar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pt-BR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6" name="Picture 4" descr="C:\Meus documentos\Antonio\Professor\Fagoc\Cursos\Oratória\PG6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8290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C:\Meus documentos\Antonio\Professor\Fagoc\Cursos\Oratória\PG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37988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635000" algn="ctr" eaLnBrk="1" hangingPunct="1">
              <a:defRPr/>
            </a:pPr>
            <a:r>
              <a:rPr lang="pt-BR" sz="4000" b="1" dirty="0" smtClean="0"/>
              <a:t>VÍCIOS DE LINGUAGEM</a:t>
            </a:r>
            <a:br>
              <a:rPr lang="pt-BR" sz="4000" b="1" dirty="0" smtClean="0"/>
            </a:br>
            <a:endParaRPr lang="pt-BR" b="1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500188"/>
            <a:ext cx="8178800" cy="51689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pt-BR" sz="3200" dirty="0" smtClean="0"/>
              <a:t>Eliminando o “É ...”, “Hã...”,  “</a:t>
            </a:r>
            <a:r>
              <a:rPr lang="pt-BR" sz="3200" dirty="0" err="1" smtClean="0"/>
              <a:t>Né</a:t>
            </a:r>
            <a:r>
              <a:rPr lang="pt-BR" sz="3200" dirty="0" smtClean="0"/>
              <a:t>...” e outras expressões desagradáveis:</a:t>
            </a:r>
          </a:p>
          <a:p>
            <a:pPr lvl="2" eaLnBrk="1" hangingPunct="1">
              <a:lnSpc>
                <a:spcPct val="150000"/>
              </a:lnSpc>
            </a:pPr>
            <a:r>
              <a:rPr lang="pt-BR" sz="2800" dirty="0" smtClean="0"/>
              <a:t>Falta de consciência.</a:t>
            </a:r>
          </a:p>
          <a:p>
            <a:pPr lvl="2" eaLnBrk="1" hangingPunct="1">
              <a:lnSpc>
                <a:spcPct val="150000"/>
              </a:lnSpc>
            </a:pPr>
            <a:r>
              <a:rPr lang="pt-BR" sz="2800" dirty="0" smtClean="0"/>
              <a:t>Insegurança.</a:t>
            </a:r>
          </a:p>
          <a:p>
            <a:pPr lvl="2" eaLnBrk="1" hangingPunct="1">
              <a:lnSpc>
                <a:spcPct val="150000"/>
              </a:lnSpc>
            </a:pPr>
            <a:r>
              <a:rPr lang="pt-BR" sz="2800" dirty="0" smtClean="0"/>
              <a:t>Má inflexão de voz.</a:t>
            </a:r>
          </a:p>
          <a:p>
            <a:pPr lvl="2" eaLnBrk="1" hangingPunct="1">
              <a:lnSpc>
                <a:spcPct val="150000"/>
              </a:lnSpc>
            </a:pPr>
            <a:r>
              <a:rPr lang="pt-BR" sz="2800" dirty="0" smtClean="0"/>
              <a:t>Vamos ler a frase: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635000" algn="ctr" eaLnBrk="1" hangingPunct="1">
              <a:defRPr/>
            </a:pPr>
            <a:r>
              <a:rPr lang="pt-BR" sz="4000" b="1" dirty="0" smtClean="0"/>
              <a:t>VÍCIOS DE LINGUAGEM</a:t>
            </a:r>
            <a:br>
              <a:rPr lang="pt-BR" sz="4000" b="1" dirty="0" smtClean="0"/>
            </a:br>
            <a:endParaRPr lang="pt-BR" b="1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8964613" cy="4464224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None/>
            </a:pPr>
            <a:endParaRPr lang="pt-BR" sz="3600" dirty="0" smtClean="0"/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pt-BR" sz="3600" dirty="0" smtClean="0"/>
              <a:t>“A melhor forma de se aprender é fazendo”.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-635000" algn="ctr" eaLnBrk="1" hangingPunct="1">
              <a:defRPr/>
            </a:pPr>
            <a:r>
              <a:rPr lang="pt-BR" sz="4300" b="1" dirty="0" smtClean="0"/>
              <a:t>INFORMAÇÕES COMPLEMENTARES</a:t>
            </a:r>
            <a:endParaRPr lang="pt-BR" b="1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7240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mtClean="0"/>
              <a:t>Tamanho de fonte apropriado.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Tamanho e número de frases.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mtClean="0"/>
              <a:t>“Era só isso que eu tinha para dizer.”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Como seria um bom fechamento?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Recapitular os principais pontos.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mtClean="0"/>
              <a:t>Lançar uma expressão forte e que sintetize as ideias que se tornaram o núcleo da discussão..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6613" y="620688"/>
            <a:ext cx="8078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-635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INFORMAÇÕES COMPLEMENTARES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 smtClean="0"/>
              <a:t>CONCLUSÃO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2590800"/>
            <a:ext cx="7772400" cy="2362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“60% </a:t>
            </a:r>
            <a:r>
              <a:rPr lang="pt-BR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 todos os problemas administrativos  resultam da ineficiência da comunicação”</a:t>
            </a:r>
            <a:endParaRPr lang="pt-BR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Peter Drucker</a:t>
            </a:r>
            <a:r>
              <a:rPr lang="pt-BR" dirty="0"/>
              <a:t>.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marL="923925" indent="-923925" eaLnBrk="1" hangingPunct="1">
              <a:defRPr/>
            </a:pPr>
            <a:r>
              <a:rPr lang="pt-BR" sz="4000" b="1" dirty="0" smtClean="0"/>
              <a:t>Medo: o caminho das sombras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51958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Técnica da exposição moderada </a:t>
            </a:r>
          </a:p>
          <a:p>
            <a:pPr lvl="1" eaLnBrk="1" hangingPunct="1">
              <a:lnSpc>
                <a:spcPct val="150000"/>
              </a:lnSpc>
              <a:buFontTx/>
              <a:buChar char="–"/>
              <a:defRPr/>
            </a:pPr>
            <a:r>
              <a:rPr lang="en-US" sz="2400" dirty="0" err="1" smtClean="0">
                <a:latin typeface="Arial" charset="0"/>
              </a:rPr>
              <a:t>Convesar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alguém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próximo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–"/>
              <a:defRPr/>
            </a:pPr>
            <a:r>
              <a:rPr lang="en-US" sz="2400" dirty="0" err="1" smtClean="0">
                <a:latin typeface="Arial" charset="0"/>
              </a:rPr>
              <a:t>Conduzir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conversa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família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–"/>
              <a:defRPr/>
            </a:pPr>
            <a:r>
              <a:rPr lang="en-US" sz="2400" dirty="0" err="1" smtClean="0">
                <a:latin typeface="Arial" charset="0"/>
              </a:rPr>
              <a:t>Apresentar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ideias</a:t>
            </a:r>
            <a:r>
              <a:rPr lang="en-US" sz="2400" dirty="0" smtClean="0">
                <a:latin typeface="Arial" charset="0"/>
              </a:rPr>
              <a:t> entre amigos.</a:t>
            </a:r>
          </a:p>
          <a:p>
            <a:pPr lvl="1" eaLnBrk="1" hangingPunct="1">
              <a:lnSpc>
                <a:spcPct val="150000"/>
              </a:lnSpc>
              <a:buFontTx/>
              <a:buChar char="–"/>
              <a:defRPr/>
            </a:pPr>
            <a:r>
              <a:rPr lang="en-US" sz="2400" dirty="0" err="1" smtClean="0">
                <a:latin typeface="Arial" charset="0"/>
              </a:rPr>
              <a:t>Palestrar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pequenos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grupos</a:t>
            </a:r>
            <a:r>
              <a:rPr lang="en-US" sz="2400" dirty="0" smtClean="0">
                <a:latin typeface="Arial" charset="0"/>
              </a:rPr>
              <a:t>.</a:t>
            </a:r>
            <a:endParaRPr lang="pt-BR" sz="2400" dirty="0" smtClean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</a:pPr>
            <a:endParaRPr lang="pt-BR" sz="1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marL="923925" indent="-923925" eaLnBrk="1" hangingPunct="1">
              <a:defRPr/>
            </a:pPr>
            <a:r>
              <a:rPr lang="pt-BR" sz="4000" b="1" dirty="0" smtClean="0"/>
              <a:t>Medo: o caminho das sombras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51958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800" dirty="0" smtClean="0">
                <a:latin typeface="Arial" charset="0"/>
              </a:rPr>
              <a:t>Processo cíclico do medo e esquecimento: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</a:rPr>
              <a:t>O ato de errar deve ser encarado como parte do processo de aprendizagem.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400" dirty="0" smtClean="0">
                <a:latin typeface="Arial" charset="0"/>
              </a:rPr>
              <a:t>Como agir quando: “DEU BRANCO”.</a:t>
            </a:r>
          </a:p>
          <a:p>
            <a:pPr lvl="1" eaLnBrk="1" hangingPunct="1">
              <a:lnSpc>
                <a:spcPct val="150000"/>
              </a:lnSpc>
            </a:pPr>
            <a:endParaRPr lang="pt-BR" sz="1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pt-BR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1963" cy="1143000"/>
          </a:xfrm>
        </p:spPr>
        <p:txBody>
          <a:bodyPr/>
          <a:lstStyle/>
          <a:p>
            <a:pPr marL="923925" indent="-923925" eaLnBrk="1" hangingPunct="1">
              <a:defRPr/>
            </a:pPr>
            <a:r>
              <a:rPr lang="en-US" sz="4000" b="1" dirty="0" smtClean="0"/>
              <a:t>DEU BRANCO: </a:t>
            </a:r>
            <a:r>
              <a:rPr lang="en-US" sz="4000" b="1" dirty="0" err="1" smtClean="0"/>
              <a:t>Técnica</a:t>
            </a:r>
            <a:r>
              <a:rPr lang="en-US" sz="4000" b="1" dirty="0" smtClean="0"/>
              <a:t> off-road</a:t>
            </a:r>
            <a:endParaRPr lang="pt-BR" sz="4000" b="1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1395413"/>
            <a:ext cx="7018338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971600" y="6093296"/>
            <a:ext cx="6480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600" dirty="0"/>
              <a:t>Fonte: http://www.panoramio.com/photo/47096291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09600"/>
            <a:ext cx="8929687" cy="1143000"/>
          </a:xfrm>
        </p:spPr>
        <p:txBody>
          <a:bodyPr/>
          <a:lstStyle/>
          <a:p>
            <a:pPr indent="-952500" algn="ctr" eaLnBrk="1" hangingPunct="1">
              <a:defRPr/>
            </a:pPr>
            <a:r>
              <a:rPr lang="pt-BR" sz="4000" b="1" dirty="0" smtClean="0"/>
              <a:t>Preparação de uma apresentação</a:t>
            </a:r>
            <a:endParaRPr lang="pt-BR" sz="40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dirty="0" smtClean="0"/>
              <a:t>Exercício de respiração.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/>
              <a:t>Divisão da sala em quadrantes.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09600"/>
            <a:ext cx="8929687" cy="1143000"/>
          </a:xfrm>
        </p:spPr>
        <p:txBody>
          <a:bodyPr/>
          <a:lstStyle/>
          <a:p>
            <a:pPr indent="-952500" algn="ctr" eaLnBrk="1" hangingPunct="1">
              <a:defRPr/>
            </a:pPr>
            <a:r>
              <a:rPr lang="en-US" sz="4000" b="1" dirty="0" err="1" smtClean="0"/>
              <a:t>Divisão</a:t>
            </a:r>
            <a:r>
              <a:rPr lang="en-US" sz="4000" b="1" dirty="0" smtClean="0"/>
              <a:t> da </a:t>
            </a:r>
            <a:r>
              <a:rPr lang="en-US" sz="4000" b="1" dirty="0" err="1" smtClean="0"/>
              <a:t>sala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quadrantes</a:t>
            </a:r>
            <a:endParaRPr lang="pt-BR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47813" y="1773238"/>
          <a:ext cx="6432549" cy="453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83"/>
                <a:gridCol w="2144183"/>
                <a:gridCol w="2144183"/>
              </a:tblGrid>
              <a:tr h="1511829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endParaRPr lang="pt-BR" sz="4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bg2"/>
                          </a:solidFill>
                        </a:rPr>
                        <a:t>B</a:t>
                      </a:r>
                      <a:endParaRPr lang="pt-BR" sz="4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bg2"/>
                          </a:solidFill>
                        </a:rPr>
                        <a:t>C</a:t>
                      </a:r>
                      <a:endParaRPr lang="pt-BR" sz="4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10" marB="45710" anchor="ctr"/>
                </a:tc>
              </a:tr>
              <a:tr h="151182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/>
                          </a:solidFill>
                        </a:rPr>
                        <a:t>D</a:t>
                      </a:r>
                      <a:endParaRPr lang="pt-BR" sz="4800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bg2"/>
                          </a:solidFill>
                        </a:rPr>
                        <a:t>E</a:t>
                      </a:r>
                      <a:endParaRPr lang="pt-BR" sz="4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F</a:t>
                      </a:r>
                      <a:endParaRPr lang="pt-BR" sz="4800" dirty="0"/>
                    </a:p>
                  </a:txBody>
                  <a:tcPr marL="91442" marR="91442" marT="45710" marB="45710" anchor="ctr"/>
                </a:tc>
              </a:tr>
              <a:tr h="151182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</a:t>
                      </a:r>
                      <a:endParaRPr lang="pt-BR" sz="48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H</a:t>
                      </a:r>
                      <a:endParaRPr lang="pt-BR" sz="4800" dirty="0"/>
                    </a:p>
                  </a:txBody>
                  <a:tcPr marL="91442" marR="91442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I</a:t>
                      </a:r>
                      <a:endParaRPr lang="pt-BR" sz="4800" dirty="0"/>
                    </a:p>
                  </a:txBody>
                  <a:tcPr marL="91442" marR="91442" marT="45710" marB="45710" anchor="ctr"/>
                </a:tc>
              </a:tr>
            </a:tbl>
          </a:graphicData>
        </a:graphic>
      </p:graphicFrame>
      <p:cxnSp>
        <p:nvCxnSpPr>
          <p:cNvPr id="21526" name="Conector de seta reta 3"/>
          <p:cNvCxnSpPr>
            <a:cxnSpLocks noChangeShapeType="1"/>
          </p:cNvCxnSpPr>
          <p:nvPr/>
        </p:nvCxnSpPr>
        <p:spPr bwMode="auto">
          <a:xfrm>
            <a:off x="2124075" y="2060575"/>
            <a:ext cx="482441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arrow" w="lg" len="lg"/>
          </a:ln>
        </p:spPr>
      </p:cxnSp>
      <p:cxnSp>
        <p:nvCxnSpPr>
          <p:cNvPr id="21527" name="Conector de seta reta 5"/>
          <p:cNvCxnSpPr>
            <a:cxnSpLocks noChangeShapeType="1"/>
          </p:cNvCxnSpPr>
          <p:nvPr/>
        </p:nvCxnSpPr>
        <p:spPr bwMode="auto">
          <a:xfrm flipH="1">
            <a:off x="1979613" y="2349500"/>
            <a:ext cx="4679950" cy="1295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 type="none" w="sm" len="sm"/>
            <a:tailEnd type="arrow" w="lg" len="lg"/>
          </a:ln>
        </p:spPr>
      </p:cxnSp>
      <p:cxnSp>
        <p:nvCxnSpPr>
          <p:cNvPr id="21528" name="Conector de seta reta 7"/>
          <p:cNvCxnSpPr>
            <a:cxnSpLocks noChangeShapeType="1"/>
          </p:cNvCxnSpPr>
          <p:nvPr/>
        </p:nvCxnSpPr>
        <p:spPr bwMode="auto">
          <a:xfrm flipV="1">
            <a:off x="2411413" y="3681413"/>
            <a:ext cx="4537075" cy="349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arrow" w="lg" len="lg"/>
          </a:ln>
        </p:spPr>
      </p:cxnSp>
      <p:cxnSp>
        <p:nvCxnSpPr>
          <p:cNvPr id="21529" name="Conector de seta reta 9"/>
          <p:cNvCxnSpPr>
            <a:cxnSpLocks noChangeShapeType="1"/>
          </p:cNvCxnSpPr>
          <p:nvPr/>
        </p:nvCxnSpPr>
        <p:spPr bwMode="auto">
          <a:xfrm flipH="1">
            <a:off x="1835150" y="3933825"/>
            <a:ext cx="4681538" cy="1295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 type="none" w="sm" len="sm"/>
            <a:tailEnd type="arrow" w="lg" len="lg"/>
          </a:ln>
        </p:spPr>
      </p:cxnSp>
      <p:cxnSp>
        <p:nvCxnSpPr>
          <p:cNvPr id="21530" name="Conector de seta reta 11"/>
          <p:cNvCxnSpPr>
            <a:cxnSpLocks noChangeShapeType="1"/>
          </p:cNvCxnSpPr>
          <p:nvPr/>
        </p:nvCxnSpPr>
        <p:spPr bwMode="auto">
          <a:xfrm>
            <a:off x="2195513" y="5256213"/>
            <a:ext cx="49688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arrow" w="lg" len="lg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09600"/>
            <a:ext cx="8929687" cy="1143000"/>
          </a:xfrm>
        </p:spPr>
        <p:txBody>
          <a:bodyPr/>
          <a:lstStyle/>
          <a:p>
            <a:pPr indent="-952500" algn="ctr" eaLnBrk="1" hangingPunct="1">
              <a:defRPr/>
            </a:pPr>
            <a:r>
              <a:rPr lang="pt-BR" sz="4000" b="1" dirty="0" smtClean="0"/>
              <a:t>Preparação de uma apresentação</a:t>
            </a:r>
            <a:endParaRPr lang="pt-BR" sz="40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dirty="0" smtClean="0"/>
              <a:t>Instabilidade emocional</a:t>
            </a:r>
            <a:r>
              <a:rPr lang="pt-BR" dirty="0"/>
              <a:t>.</a:t>
            </a:r>
            <a:endParaRPr lang="pt-BR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err="1" smtClean="0"/>
              <a:t>Muletas</a:t>
            </a:r>
            <a:r>
              <a:rPr lang="en-US" dirty="0" smtClean="0"/>
              <a:t>.</a:t>
            </a:r>
            <a:endParaRPr lang="pt-BR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einamento">
  <a:themeElements>
    <a:clrScheme name="Treinament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einament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einament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inament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inament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inament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inament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2324</TotalTime>
  <Words>730</Words>
  <Application>Microsoft Office PowerPoint</Application>
  <PresentationFormat>Apresentação na tela (4:3)</PresentationFormat>
  <Paragraphs>178</Paragraphs>
  <Slides>35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Treinamento</vt:lpstr>
      <vt:lpstr>TÉCNICAS DE ORATÓRIA    </vt:lpstr>
      <vt:lpstr>INTRODUÇÃO </vt:lpstr>
      <vt:lpstr>Medo: o caminho das sombras</vt:lpstr>
      <vt:lpstr>Medo: o caminho das sombras</vt:lpstr>
      <vt:lpstr>Medo: o caminho das sombras</vt:lpstr>
      <vt:lpstr>DEU BRANCO: Técnica off-road</vt:lpstr>
      <vt:lpstr>Preparação de uma apresentação</vt:lpstr>
      <vt:lpstr>Divisão da sala em quadrantes</vt:lpstr>
      <vt:lpstr>Preparação de uma apresentação</vt:lpstr>
      <vt:lpstr>Não basta falar, é preciso interagir com o público</vt:lpstr>
      <vt:lpstr>O Processo de Comunicação</vt:lpstr>
      <vt:lpstr>Sugestões para melhorar as apresentações</vt:lpstr>
      <vt:lpstr>EXPRESSÃO CORPORAL </vt:lpstr>
      <vt:lpstr>DE QUE NOS LEMBRAMOS?</vt:lpstr>
      <vt:lpstr>Slide 15</vt:lpstr>
      <vt:lpstr>A ESTRUTURA DE UMA APRESENTAÇÃO</vt:lpstr>
      <vt:lpstr>Slide 17</vt:lpstr>
      <vt:lpstr>Preparação de uma apresentação</vt:lpstr>
      <vt:lpstr>INFORMAÇÕES COMPLEMENTARES</vt:lpstr>
      <vt:lpstr>TÉCNICAS DE APRESENTAÇÃO</vt:lpstr>
      <vt:lpstr>TÉCNICAS DE APRESENTAÇÃO</vt:lpstr>
      <vt:lpstr>Exercício de percepção de preferências</vt:lpstr>
      <vt:lpstr>Slide 23</vt:lpstr>
      <vt:lpstr>Slide 24</vt:lpstr>
      <vt:lpstr>Slide 25</vt:lpstr>
      <vt:lpstr> HIPÓTESE:</vt:lpstr>
      <vt:lpstr>Slide 27</vt:lpstr>
      <vt:lpstr>Slide 28</vt:lpstr>
      <vt:lpstr>Slide 29</vt:lpstr>
      <vt:lpstr>Slide 30</vt:lpstr>
      <vt:lpstr>VÍCIOS DE LINGUAGEM </vt:lpstr>
      <vt:lpstr>VÍCIOS DE LINGUAGEM </vt:lpstr>
      <vt:lpstr>INFORMAÇÕES COMPLEMENTARES</vt:lpstr>
      <vt:lpstr>Slide 34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Magda Andrade</dc:creator>
  <cp:lastModifiedBy> </cp:lastModifiedBy>
  <cp:revision>143</cp:revision>
  <cp:lastPrinted>1601-01-01T00:00:00Z</cp:lastPrinted>
  <dcterms:created xsi:type="dcterms:W3CDTF">1601-01-01T00:00:00Z</dcterms:created>
  <dcterms:modified xsi:type="dcterms:W3CDTF">2013-11-20T17:54:05Z</dcterms:modified>
</cp:coreProperties>
</file>